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3"/>
  </p:notesMasterIdLst>
  <p:sldIdLst>
    <p:sldId id="264" r:id="rId2"/>
  </p:sldIdLst>
  <p:sldSz cx="9906000" cy="6858000" type="A4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CCD8"/>
    <a:srgbClr val="DCD4D5"/>
    <a:srgbClr val="82424B"/>
    <a:srgbClr val="49657D"/>
    <a:srgbClr val="A8A690"/>
    <a:srgbClr val="F0EFEB"/>
    <a:srgbClr val="E4E2DC"/>
    <a:srgbClr val="B4C6D4"/>
    <a:srgbClr val="8D7E69"/>
    <a:srgbClr val="6731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66" autoAdjust="0"/>
    <p:restoredTop sz="92209" autoAdjust="0"/>
  </p:normalViewPr>
  <p:slideViewPr>
    <p:cSldViewPr snapToGrid="0">
      <p:cViewPr varScale="1">
        <p:scale>
          <a:sx n="102" d="100"/>
          <a:sy n="102" d="100"/>
        </p:scale>
        <p:origin x="1782" y="-7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775950831679174"/>
          <c:y val="0"/>
          <c:w val="0.74339274151602319"/>
          <c:h val="0.6423144505026211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القسائم الجاهزة للتسليم </c:v>
                </c:pt>
              </c:strCache>
            </c:strRef>
          </c:tx>
          <c:spPr>
            <a:solidFill>
              <a:srgbClr val="DCD4D5"/>
            </a:solidFill>
            <a:ln>
              <a:noFill/>
            </a:ln>
            <a:effectLst/>
          </c:spPr>
          <c:invertIfNegative val="0"/>
          <c:dLbls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28288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ECD0-4329-82FC-56CEF0DD68D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خيطان </c:v>
                </c:pt>
                <c:pt idx="1">
                  <c:v>جنوب عبدالله المبارك </c:v>
                </c:pt>
                <c:pt idx="2">
                  <c:v>مدينة المطلاع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1448</c:v>
                </c:pt>
                <c:pt idx="1">
                  <c:v>3260</c:v>
                </c:pt>
                <c:pt idx="2">
                  <c:v>28288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CD0-4329-82FC-56CEF0DD68D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القسائم المسلمة </c:v>
                </c:pt>
              </c:strCache>
            </c:strRef>
          </c:tx>
          <c:spPr>
            <a:solidFill>
              <a:srgbClr val="82424B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696190304329827E-2"/>
                  <c:y val="2.780177697866925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1411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ECD0-4329-82FC-56CEF0DD68D6}"/>
                </c:ext>
              </c:extLst>
            </c:dLbl>
            <c:dLbl>
              <c:idx val="1"/>
              <c:layout>
                <c:manualLayout>
                  <c:x val="1.9258653815533877E-2"/>
                  <c:y val="9.2676238456060062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3243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417882201656229"/>
                      <c:h val="0.1296029818682794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4-ECD0-4329-82FC-56CEF0DD68D6}"/>
                </c:ext>
              </c:extLst>
            </c:dLbl>
            <c:dLbl>
              <c:idx val="2"/>
              <c:layout>
                <c:manualLayout>
                  <c:x val="3.8517004347568953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900" b="0" i="0" u="none" strike="noStrike" baseline="0" dirty="0">
                        <a:effectLst/>
                      </a:rPr>
                      <a:t>27697</a:t>
                    </a:r>
                    <a:r>
                      <a:rPr lang="en-US" sz="900" b="0" i="0" u="none" strike="noStrike" baseline="0" dirty="0"/>
                      <a:t> 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ECD0-4329-82FC-56CEF0DD68D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خيطان </c:v>
                </c:pt>
                <c:pt idx="1">
                  <c:v>جنوب عبدالله المبارك </c:v>
                </c:pt>
                <c:pt idx="2">
                  <c:v>مدينة المطلاع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1411</c:v>
                </c:pt>
                <c:pt idx="1">
                  <c:v>3243</c:v>
                </c:pt>
                <c:pt idx="2">
                  <c:v>27697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CD0-4329-82FC-56CEF0DD68D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53724336"/>
        <c:axId val="222674832"/>
      </c:barChart>
      <c:catAx>
        <c:axId val="153724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bg2"/>
                </a:solidFill>
                <a:latin typeface="AbdoMaster-Normal" panose="02000500030000020004" pitchFamily="50" charset="-78"/>
                <a:ea typeface="+mn-ea"/>
                <a:cs typeface="AbdoMaster-Normal" panose="02000500030000020004" pitchFamily="50" charset="-78"/>
              </a:defRPr>
            </a:pPr>
            <a:endParaRPr lang="en-US"/>
          </a:p>
        </c:txPr>
        <c:crossAx val="222674832"/>
        <c:crosses val="autoZero"/>
        <c:auto val="1"/>
        <c:lblAlgn val="ctr"/>
        <c:lblOffset val="100"/>
        <c:noMultiLvlLbl val="0"/>
      </c:catAx>
      <c:valAx>
        <c:axId val="22267483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537243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2582489320629798E-2"/>
          <c:y val="1.5776231450887932E-3"/>
          <c:w val="0.23960063628878048"/>
          <c:h val="0.9460049062693507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chemeClr val="bg2"/>
              </a:solidFill>
              <a:latin typeface="AbdoMaster-Normal" panose="02000500030000020004" pitchFamily="50" charset="-78"/>
              <a:ea typeface="+mn-ea"/>
              <a:cs typeface="AbdoMaster-Normal" panose="02000500030000020004" pitchFamily="50" charset="-78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FF0000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955" cy="49739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245" y="0"/>
            <a:ext cx="2945955" cy="49739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529C80-76C0-4225-A0D5-E110992596E3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1425"/>
            <a:ext cx="48355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063" y="4778616"/>
            <a:ext cx="5437550" cy="390858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829"/>
            <a:ext cx="2945955" cy="4973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245" y="9430829"/>
            <a:ext cx="2945955" cy="4973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D1E4D4-A54F-43E8-A2EF-712B7D37F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9185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D1E4D4-A54F-43E8-A2EF-712B7D37F74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9874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E4BEA-3BEC-40DA-B9F5-BDB6B5835C9B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19B8-9CB1-4CFF-8522-7D2EF8FAB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468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E4BEA-3BEC-40DA-B9F5-BDB6B5835C9B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19B8-9CB1-4CFF-8522-7D2EF8FAB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785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E4BEA-3BEC-40DA-B9F5-BDB6B5835C9B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19B8-9CB1-4CFF-8522-7D2EF8FAB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166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E4BEA-3BEC-40DA-B9F5-BDB6B5835C9B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19B8-9CB1-4CFF-8522-7D2EF8FAB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018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E4BEA-3BEC-40DA-B9F5-BDB6B5835C9B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19B8-9CB1-4CFF-8522-7D2EF8FAB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662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E4BEA-3BEC-40DA-B9F5-BDB6B5835C9B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19B8-9CB1-4CFF-8522-7D2EF8FAB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019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E4BEA-3BEC-40DA-B9F5-BDB6B5835C9B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19B8-9CB1-4CFF-8522-7D2EF8FAB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065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E4BEA-3BEC-40DA-B9F5-BDB6B5835C9B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19B8-9CB1-4CFF-8522-7D2EF8FAB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861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E4BEA-3BEC-40DA-B9F5-BDB6B5835C9B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19B8-9CB1-4CFF-8522-7D2EF8FAB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954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E4BEA-3BEC-40DA-B9F5-BDB6B5835C9B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19B8-9CB1-4CFF-8522-7D2EF8FAB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975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E4BEA-3BEC-40DA-B9F5-BDB6B5835C9B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219B8-9CB1-4CFF-8522-7D2EF8FAB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281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EE4BEA-3BEC-40DA-B9F5-BDB6B5835C9B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9219B8-9CB1-4CFF-8522-7D2EF8FAB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515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0.png"/><Relationship Id="rId18" Type="http://schemas.openxmlformats.org/officeDocument/2006/relationships/image" Target="../media/image15.svg"/><Relationship Id="rId3" Type="http://schemas.openxmlformats.org/officeDocument/2006/relationships/image" Target="../media/image1.png"/><Relationship Id="rId7" Type="http://schemas.openxmlformats.org/officeDocument/2006/relationships/image" Target="../media/image5.svg"/><Relationship Id="rId12" Type="http://schemas.openxmlformats.org/officeDocument/2006/relationships/chart" Target="../charts/chart1.xml"/><Relationship Id="rId17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3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svg"/><Relationship Id="rId5" Type="http://schemas.openxmlformats.org/officeDocument/2006/relationships/image" Target="../media/image3.svg"/><Relationship Id="rId15" Type="http://schemas.openxmlformats.org/officeDocument/2006/relationships/image" Target="../media/image12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svg"/><Relationship Id="rId14" Type="http://schemas.openxmlformats.org/officeDocument/2006/relationships/image" Target="../media/image11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hart, pie chart&#10;&#10;Description automatically generated">
            <a:extLst>
              <a:ext uri="{FF2B5EF4-FFF2-40B4-BE49-F238E27FC236}">
                <a16:creationId xmlns:a16="http://schemas.microsoft.com/office/drawing/2014/main" id="{19A2D295-2670-4FC1-AAAE-DDFEC904493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0382" y="123884"/>
            <a:ext cx="508069" cy="449701"/>
          </a:xfrm>
          <a:prstGeom prst="rect">
            <a:avLst/>
          </a:prstGeom>
        </p:spPr>
      </p:pic>
      <p:sp>
        <p:nvSpPr>
          <p:cNvPr id="5" name="Freeform 439"/>
          <p:cNvSpPr/>
          <p:nvPr/>
        </p:nvSpPr>
        <p:spPr>
          <a:xfrm>
            <a:off x="87549" y="124231"/>
            <a:ext cx="9222833" cy="449701"/>
          </a:xfrm>
          <a:prstGeom prst="rect">
            <a:avLst/>
          </a:prstGeom>
          <a:solidFill>
            <a:srgbClr val="673139"/>
          </a:solidFill>
          <a:ln w="12700">
            <a:miter lim="400000"/>
          </a:ln>
        </p:spPr>
        <p:txBody>
          <a:bodyPr lIns="45719" rIns="45719" anchor="ctr"/>
          <a:lstStyle/>
          <a:p>
            <a:endParaRPr sz="2520"/>
          </a:p>
        </p:txBody>
      </p:sp>
      <p:sp>
        <p:nvSpPr>
          <p:cNvPr id="6" name="TextBox 5"/>
          <p:cNvSpPr txBox="1"/>
          <p:nvPr/>
        </p:nvSpPr>
        <p:spPr>
          <a:xfrm rot="16200000">
            <a:off x="1642456" y="-1447549"/>
            <a:ext cx="461665" cy="3571480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r>
              <a:rPr lang="ar-KW" dirty="0">
                <a:solidFill>
                  <a:schemeClr val="bg1"/>
                </a:solidFill>
                <a:latin typeface="AbdoMaster-Normal" panose="02000500030000020004" pitchFamily="50" charset="-78"/>
                <a:cs typeface="AbdoMaster-Normal" panose="02000500030000020004" pitchFamily="50" charset="-78"/>
              </a:rPr>
              <a:t>تـقــريـر شـهـر يونيو 2025</a:t>
            </a:r>
            <a:endParaRPr lang="en-US" dirty="0">
              <a:solidFill>
                <a:schemeClr val="bg1"/>
              </a:solidFill>
              <a:latin typeface="AbdoMaster-Normal" panose="02000500030000020004" pitchFamily="50" charset="-78"/>
              <a:cs typeface="AbdoMaster-Normal" panose="02000500030000020004" pitchFamily="50" charset="-78"/>
            </a:endParaRPr>
          </a:p>
        </p:txBody>
      </p:sp>
      <p:pic>
        <p:nvPicPr>
          <p:cNvPr id="91" name="Graphic 4" descr="Schoolhouse with solid fill">
            <a:extLst>
              <a:ext uri="{FF2B5EF4-FFF2-40B4-BE49-F238E27FC236}">
                <a16:creationId xmlns:a16="http://schemas.microsoft.com/office/drawing/2014/main" id="{193FADB7-D2B6-48E6-9BFB-8CFFF2A6B7A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250807" y="6102987"/>
            <a:ext cx="408223" cy="408223"/>
          </a:xfrm>
          <a:prstGeom prst="rect">
            <a:avLst/>
          </a:prstGeom>
        </p:spPr>
      </p:pic>
      <p:pic>
        <p:nvPicPr>
          <p:cNvPr id="3" name="Graphic 18" descr="Warning">
            <a:extLst>
              <a:ext uri="{FF2B5EF4-FFF2-40B4-BE49-F238E27FC236}">
                <a16:creationId xmlns:a16="http://schemas.microsoft.com/office/drawing/2014/main" id="{510E5DD1-06DB-3E03-8AE2-9F96897A596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270379" y="956556"/>
            <a:ext cx="294037" cy="262626"/>
          </a:xfrm>
          <a:prstGeom prst="rect">
            <a:avLst/>
          </a:pr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E36827A3-A65F-F687-F572-BAACF00A7954}"/>
              </a:ext>
            </a:extLst>
          </p:cNvPr>
          <p:cNvGrpSpPr/>
          <p:nvPr/>
        </p:nvGrpSpPr>
        <p:grpSpPr>
          <a:xfrm>
            <a:off x="6945144" y="561624"/>
            <a:ext cx="2862791" cy="380205"/>
            <a:chOff x="6476301" y="945256"/>
            <a:chExt cx="3081946" cy="380205"/>
          </a:xfrm>
        </p:grpSpPr>
        <p:sp>
          <p:nvSpPr>
            <p:cNvPr id="7" name="Rounded Rectangle 68">
              <a:extLst>
                <a:ext uri="{FF2B5EF4-FFF2-40B4-BE49-F238E27FC236}">
                  <a16:creationId xmlns:a16="http://schemas.microsoft.com/office/drawing/2014/main" id="{7281E810-0EBA-08DF-D749-C48692DC49FF}"/>
                </a:ext>
              </a:extLst>
            </p:cNvPr>
            <p:cNvSpPr/>
            <p:nvPr/>
          </p:nvSpPr>
          <p:spPr>
            <a:xfrm>
              <a:off x="6476301" y="945256"/>
              <a:ext cx="2626077" cy="380205"/>
            </a:xfrm>
            <a:prstGeom prst="roundRect">
              <a:avLst/>
            </a:prstGeom>
            <a:solidFill>
              <a:srgbClr val="DCD4D5"/>
            </a:solidFill>
            <a:ln>
              <a:solidFill>
                <a:srgbClr val="82424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 rtl="1"/>
              <a:r>
                <a:rPr lang="ar-KW" sz="1100" dirty="0">
                  <a:solidFill>
                    <a:schemeClr val="bg2"/>
                  </a:solidFill>
                  <a:latin typeface="AbdoMaster-Normal" panose="02000500030000020004" pitchFamily="50" charset="-78"/>
                  <a:cs typeface="AbdoMaster-Normal" panose="02000500030000020004" pitchFamily="50" charset="-78"/>
                </a:rPr>
                <a:t>عدد الطلبات القائمة</a:t>
              </a:r>
              <a:r>
                <a:rPr lang="ar-KW" sz="1100">
                  <a:solidFill>
                    <a:schemeClr val="bg2"/>
                  </a:solidFill>
                  <a:latin typeface="AbdoMaster-Normal" panose="02000500030000020004" pitchFamily="50" charset="-78"/>
                  <a:cs typeface="AbdoMaster-Normal" panose="02000500030000020004" pitchFamily="50" charset="-78"/>
                </a:rPr>
                <a:t>:  102179  </a:t>
              </a:r>
              <a:endParaRPr lang="ar-KW" sz="1100" dirty="0">
                <a:solidFill>
                  <a:schemeClr val="bg2"/>
                </a:solidFill>
                <a:latin typeface="AbdoMaster-Normal" panose="02000500030000020004" pitchFamily="50" charset="-78"/>
                <a:cs typeface="AbdoMaster-Normal" panose="02000500030000020004" pitchFamily="50" charset="-78"/>
              </a:endParaRPr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277A997D-BFED-5E84-863D-DD3657144C1D}"/>
                </a:ext>
              </a:extLst>
            </p:cNvPr>
            <p:cNvGrpSpPr/>
            <p:nvPr/>
          </p:nvGrpSpPr>
          <p:grpSpPr>
            <a:xfrm>
              <a:off x="9154529" y="945256"/>
              <a:ext cx="403718" cy="380205"/>
              <a:chOff x="9154529" y="945256"/>
              <a:chExt cx="403718" cy="380205"/>
            </a:xfrm>
          </p:grpSpPr>
          <p:sp>
            <p:nvSpPr>
              <p:cNvPr id="9" name="Hexagon 8">
                <a:extLst>
                  <a:ext uri="{FF2B5EF4-FFF2-40B4-BE49-F238E27FC236}">
                    <a16:creationId xmlns:a16="http://schemas.microsoft.com/office/drawing/2014/main" id="{2ED9B1A9-390F-B42D-EAB0-11016EE3D89C}"/>
                  </a:ext>
                </a:extLst>
              </p:cNvPr>
              <p:cNvSpPr/>
              <p:nvPr/>
            </p:nvSpPr>
            <p:spPr>
              <a:xfrm>
                <a:off x="9154529" y="945256"/>
                <a:ext cx="403718" cy="380205"/>
              </a:xfrm>
              <a:prstGeom prst="hexagon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520"/>
              </a:p>
            </p:txBody>
          </p:sp>
          <p:pic>
            <p:nvPicPr>
              <p:cNvPr id="10" name="Graphic 18" descr="Warning">
                <a:extLst>
                  <a:ext uri="{FF2B5EF4-FFF2-40B4-BE49-F238E27FC236}">
                    <a16:creationId xmlns:a16="http://schemas.microsoft.com/office/drawing/2014/main" id="{E61E9167-D380-4A0A-3F86-95394308515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9212816" y="967856"/>
                <a:ext cx="287144" cy="262626"/>
              </a:xfrm>
              <a:prstGeom prst="rect">
                <a:avLst/>
              </a:prstGeom>
            </p:spPr>
          </p:pic>
        </p:grp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80758ACA-A024-A9E4-3C0C-E57DF4421F8D}"/>
              </a:ext>
            </a:extLst>
          </p:cNvPr>
          <p:cNvGrpSpPr/>
          <p:nvPr/>
        </p:nvGrpSpPr>
        <p:grpSpPr>
          <a:xfrm>
            <a:off x="6898206" y="1193412"/>
            <a:ext cx="2920245" cy="976371"/>
            <a:chOff x="6635394" y="1193414"/>
            <a:chExt cx="2920245" cy="976371"/>
          </a:xfrm>
        </p:grpSpPr>
        <p:sp>
          <p:nvSpPr>
            <p:cNvPr id="11" name="Rounded Rectangle 102">
              <a:extLst>
                <a:ext uri="{FF2B5EF4-FFF2-40B4-BE49-F238E27FC236}">
                  <a16:creationId xmlns:a16="http://schemas.microsoft.com/office/drawing/2014/main" id="{84D68E43-7CA6-DB24-BF6D-61503FB6764F}"/>
                </a:ext>
              </a:extLst>
            </p:cNvPr>
            <p:cNvSpPr/>
            <p:nvPr/>
          </p:nvSpPr>
          <p:spPr>
            <a:xfrm>
              <a:off x="6635394" y="1193414"/>
              <a:ext cx="2444349" cy="976371"/>
            </a:xfrm>
            <a:prstGeom prst="roundRect">
              <a:avLst/>
            </a:prstGeom>
            <a:solidFill>
              <a:srgbClr val="F0EFEB"/>
            </a:solidFill>
            <a:ln>
              <a:solidFill>
                <a:srgbClr val="A8A69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>
                <a:lnSpc>
                  <a:spcPct val="150000"/>
                </a:lnSpc>
              </a:pPr>
              <a:r>
                <a:rPr lang="ar-KW" sz="1100" dirty="0">
                  <a:solidFill>
                    <a:schemeClr val="bg2"/>
                  </a:solidFill>
                  <a:latin typeface="AbdoMaster-SemiBold" panose="02000500030000020004" pitchFamily="50" charset="-78"/>
                  <a:cs typeface="AbdoMaster-SemiBold" panose="02000500030000020004" pitchFamily="50" charset="-78"/>
                </a:rPr>
                <a:t>عدد الخدمات الاسكانية المقدمة للمواطنين</a:t>
              </a:r>
            </a:p>
            <a:p>
              <a:pPr algn="r" rtl="1">
                <a:lnSpc>
                  <a:spcPct val="150000"/>
                </a:lnSpc>
              </a:pPr>
              <a:r>
                <a:rPr lang="ar-KW" sz="1100" dirty="0">
                  <a:solidFill>
                    <a:schemeClr val="bg2"/>
                  </a:solidFill>
                  <a:latin typeface="AbdoMaster-Normal" panose="02000500030000020004" pitchFamily="50" charset="-78"/>
                  <a:cs typeface="AbdoMaster-Normal" panose="02000500030000020004" pitchFamily="50" charset="-78"/>
                </a:rPr>
                <a:t>مراكز الاستقبال:  </a:t>
              </a:r>
              <a:r>
                <a:rPr lang="en-GB" sz="1100" dirty="0">
                  <a:solidFill>
                    <a:schemeClr val="bg2"/>
                  </a:solidFill>
                  <a:latin typeface="AbdoMaster-Normal" panose="02000500030000020004" pitchFamily="50" charset="-78"/>
                  <a:cs typeface="AbdoMaster-Normal" panose="02000500030000020004" pitchFamily="50" charset="-78"/>
                </a:rPr>
                <a:t>1537</a:t>
              </a:r>
              <a:endParaRPr lang="ar-KW" sz="1100" dirty="0">
                <a:solidFill>
                  <a:schemeClr val="bg2"/>
                </a:solidFill>
                <a:latin typeface="AbdoMaster-Normal" panose="02000500030000020004" pitchFamily="50" charset="-78"/>
                <a:cs typeface="AbdoMaster-Normal" panose="02000500030000020004" pitchFamily="50" charset="-78"/>
              </a:endParaRPr>
            </a:p>
            <a:p>
              <a:pPr algn="r" rtl="1">
                <a:lnSpc>
                  <a:spcPct val="150000"/>
                </a:lnSpc>
              </a:pPr>
              <a:r>
                <a:rPr lang="ar-KW" sz="1100" dirty="0">
                  <a:solidFill>
                    <a:schemeClr val="bg2"/>
                  </a:solidFill>
                  <a:latin typeface="AbdoMaster-Normal" panose="02000500030000020004" pitchFamily="50" charset="-78"/>
                  <a:cs typeface="AbdoMaster-Normal" panose="02000500030000020004" pitchFamily="50" charset="-78"/>
                </a:rPr>
                <a:t>الخدمات الالكترونية: </a:t>
              </a:r>
              <a:r>
                <a:rPr lang="en-GB" sz="1100" dirty="0">
                  <a:solidFill>
                    <a:schemeClr val="bg2"/>
                  </a:solidFill>
                  <a:latin typeface="AbdoMaster-Normal" panose="02000500030000020004" pitchFamily="50" charset="-78"/>
                  <a:cs typeface="AbdoMaster-Normal" panose="02000500030000020004" pitchFamily="50" charset="-78"/>
                </a:rPr>
                <a:t>22858</a:t>
              </a:r>
              <a:endParaRPr lang="ar-KW" sz="1100" dirty="0">
                <a:solidFill>
                  <a:schemeClr val="bg2"/>
                </a:solidFill>
                <a:latin typeface="AbdoMaster-Normal" panose="02000500030000020004" pitchFamily="50" charset="-78"/>
                <a:cs typeface="AbdoMaster-Normal" panose="02000500030000020004" pitchFamily="50" charset="-78"/>
              </a:endParaRPr>
            </a:p>
            <a:p>
              <a:pPr algn="r" rtl="1">
                <a:lnSpc>
                  <a:spcPct val="150000"/>
                </a:lnSpc>
              </a:pPr>
              <a:r>
                <a:rPr lang="ar-KW" sz="1100" dirty="0">
                  <a:solidFill>
                    <a:schemeClr val="bg2"/>
                  </a:solidFill>
                  <a:latin typeface="AbdoMaster-Normal" panose="02000500030000020004" pitchFamily="50" charset="-78"/>
                  <a:cs typeface="AbdoMaster-Normal" panose="02000500030000020004" pitchFamily="50" charset="-78"/>
                </a:rPr>
                <a:t>خدمات الاتصال : </a:t>
              </a:r>
              <a:r>
                <a:rPr lang="en-GB" sz="1100">
                  <a:solidFill>
                    <a:schemeClr val="bg2"/>
                  </a:solidFill>
                  <a:latin typeface="AbdoMaster-Normal" panose="02000500030000020004" pitchFamily="50" charset="-78"/>
                  <a:cs typeface="AbdoMaster-Normal" panose="02000500030000020004" pitchFamily="50" charset="-78"/>
                </a:rPr>
                <a:t>16368</a:t>
              </a:r>
              <a:r>
                <a:rPr lang="ar-KW" sz="1100">
                  <a:solidFill>
                    <a:schemeClr val="bg2"/>
                  </a:solidFill>
                  <a:latin typeface="AbdoMaster-Normal" panose="02000500030000020004" pitchFamily="50" charset="-78"/>
                  <a:cs typeface="AbdoMaster-Normal" panose="02000500030000020004" pitchFamily="50" charset="-78"/>
                </a:rPr>
                <a:t> </a:t>
              </a:r>
              <a:endParaRPr lang="ar-KW" sz="1100" dirty="0">
                <a:solidFill>
                  <a:schemeClr val="bg2"/>
                </a:solidFill>
                <a:latin typeface="AbdoMaster-Normal" panose="02000500030000020004" pitchFamily="50" charset="-78"/>
                <a:cs typeface="AbdoMaster-Normal" panose="02000500030000020004" pitchFamily="50" charset="-78"/>
              </a:endParaRPr>
            </a:p>
          </p:txBody>
        </p:sp>
        <p:sp>
          <p:nvSpPr>
            <p:cNvPr id="15" name="Hexagon 14">
              <a:extLst>
                <a:ext uri="{FF2B5EF4-FFF2-40B4-BE49-F238E27FC236}">
                  <a16:creationId xmlns:a16="http://schemas.microsoft.com/office/drawing/2014/main" id="{3D627346-1ADF-ED36-39E0-871D5D7E2792}"/>
                </a:ext>
              </a:extLst>
            </p:cNvPr>
            <p:cNvSpPr/>
            <p:nvPr/>
          </p:nvSpPr>
          <p:spPr>
            <a:xfrm>
              <a:off x="9151921" y="1215238"/>
              <a:ext cx="403718" cy="380205"/>
            </a:xfrm>
            <a:prstGeom prst="hexagon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520"/>
            </a:p>
          </p:txBody>
        </p:sp>
        <p:pic>
          <p:nvPicPr>
            <p:cNvPr id="16" name="Graphic 12" descr="Clipboard with solid fill">
              <a:extLst>
                <a:ext uri="{FF2B5EF4-FFF2-40B4-BE49-F238E27FC236}">
                  <a16:creationId xmlns:a16="http://schemas.microsoft.com/office/drawing/2014/main" id="{44F7F643-3413-B1AE-19C4-619C28BD9547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9211808" y="1244692"/>
              <a:ext cx="305474" cy="321298"/>
            </a:xfrm>
            <a:prstGeom prst="rect">
              <a:avLst/>
            </a:prstGeom>
          </p:spPr>
        </p:pic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60D918F4-773C-BEC3-5913-ED313073A36F}"/>
              </a:ext>
            </a:extLst>
          </p:cNvPr>
          <p:cNvGrpSpPr/>
          <p:nvPr/>
        </p:nvGrpSpPr>
        <p:grpSpPr>
          <a:xfrm>
            <a:off x="6955659" y="2214591"/>
            <a:ext cx="2852276" cy="2722673"/>
            <a:chOff x="6486793" y="2952506"/>
            <a:chExt cx="3077623" cy="2722673"/>
          </a:xfrm>
        </p:grpSpPr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29FF90DA-4B61-2681-0DA7-76606AC1D146}"/>
                </a:ext>
              </a:extLst>
            </p:cNvPr>
            <p:cNvGrpSpPr/>
            <p:nvPr/>
          </p:nvGrpSpPr>
          <p:grpSpPr>
            <a:xfrm>
              <a:off x="6486793" y="2952506"/>
              <a:ext cx="3077623" cy="2722673"/>
              <a:chOff x="6480624" y="848967"/>
              <a:chExt cx="3077623" cy="2722673"/>
            </a:xfrm>
          </p:grpSpPr>
          <p:sp>
            <p:nvSpPr>
              <p:cNvPr id="18" name="Rounded Rectangle 68">
                <a:extLst>
                  <a:ext uri="{FF2B5EF4-FFF2-40B4-BE49-F238E27FC236}">
                    <a16:creationId xmlns:a16="http://schemas.microsoft.com/office/drawing/2014/main" id="{211E8744-F672-8A60-8A25-2CA27FC7616B}"/>
                  </a:ext>
                </a:extLst>
              </p:cNvPr>
              <p:cNvSpPr/>
              <p:nvPr/>
            </p:nvSpPr>
            <p:spPr>
              <a:xfrm>
                <a:off x="6480624" y="848967"/>
                <a:ext cx="2632246" cy="2722673"/>
              </a:xfrm>
              <a:prstGeom prst="roundRect">
                <a:avLst/>
              </a:prstGeom>
              <a:solidFill>
                <a:srgbClr val="BCCCD8"/>
              </a:solidFill>
              <a:ln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 rtl="1"/>
                <a:endParaRPr lang="ar-KW" sz="1100" dirty="0">
                  <a:solidFill>
                    <a:schemeClr val="bg2"/>
                  </a:solidFill>
                  <a:latin typeface="AbdoMaster-Normal" panose="02000500030000020004" pitchFamily="50" charset="-78"/>
                  <a:cs typeface="AbdoMaster-Normal" panose="02000500030000020004" pitchFamily="50" charset="-78"/>
                </a:endParaRPr>
              </a:p>
              <a:p>
                <a:pPr algn="ctr" rtl="1"/>
                <a:endParaRPr lang="ar-KW" sz="1100" dirty="0">
                  <a:solidFill>
                    <a:schemeClr val="bg2"/>
                  </a:solidFill>
                  <a:latin typeface="AbdoMaster-Normal" panose="02000500030000020004" pitchFamily="50" charset="-78"/>
                  <a:cs typeface="AbdoMaster-Normal" panose="02000500030000020004" pitchFamily="50" charset="-78"/>
                </a:endParaRPr>
              </a:p>
              <a:p>
                <a:pPr algn="ctr" rtl="1"/>
                <a:endParaRPr lang="ar-KW" sz="1100" dirty="0">
                  <a:solidFill>
                    <a:schemeClr val="bg2"/>
                  </a:solidFill>
                  <a:latin typeface="AbdoMaster-Normal" panose="02000500030000020004" pitchFamily="50" charset="-78"/>
                  <a:cs typeface="AbdoMaster-Normal" panose="02000500030000020004" pitchFamily="50" charset="-78"/>
                </a:endParaRPr>
              </a:p>
              <a:p>
                <a:pPr algn="ctr" rtl="1"/>
                <a:endParaRPr lang="ar-KW" sz="1100" dirty="0">
                  <a:solidFill>
                    <a:schemeClr val="bg2"/>
                  </a:solidFill>
                  <a:latin typeface="AbdoMaster-Normal" panose="02000500030000020004" pitchFamily="50" charset="-78"/>
                  <a:cs typeface="AbdoMaster-Normal" panose="02000500030000020004" pitchFamily="50" charset="-78"/>
                </a:endParaRPr>
              </a:p>
              <a:p>
                <a:pPr algn="ctr" rtl="1"/>
                <a:endParaRPr lang="ar-KW" sz="1100" dirty="0">
                  <a:solidFill>
                    <a:schemeClr val="bg2"/>
                  </a:solidFill>
                  <a:latin typeface="AbdoMaster-Normal" panose="02000500030000020004" pitchFamily="50" charset="-78"/>
                  <a:cs typeface="AbdoMaster-Normal" panose="02000500030000020004" pitchFamily="50" charset="-78"/>
                </a:endParaRPr>
              </a:p>
              <a:p>
                <a:pPr algn="ctr" rtl="1"/>
                <a:endParaRPr lang="ar-KW" sz="1100" dirty="0">
                  <a:solidFill>
                    <a:schemeClr val="bg2"/>
                  </a:solidFill>
                  <a:latin typeface="AbdoMaster-Normal" panose="02000500030000020004" pitchFamily="50" charset="-78"/>
                  <a:cs typeface="AbdoMaster-Normal" panose="02000500030000020004" pitchFamily="50" charset="-78"/>
                </a:endParaRPr>
              </a:p>
              <a:p>
                <a:pPr algn="ctr" rtl="1"/>
                <a:endParaRPr lang="ar-KW" sz="1100" dirty="0">
                  <a:solidFill>
                    <a:schemeClr val="bg2"/>
                  </a:solidFill>
                  <a:latin typeface="AbdoMaster-Normal" panose="02000500030000020004" pitchFamily="50" charset="-78"/>
                  <a:cs typeface="AbdoMaster-Normal" panose="02000500030000020004" pitchFamily="50" charset="-78"/>
                </a:endParaRPr>
              </a:p>
              <a:p>
                <a:pPr algn="ctr" rtl="1"/>
                <a:endParaRPr lang="ar-KW" sz="1100" dirty="0">
                  <a:solidFill>
                    <a:schemeClr val="bg2"/>
                  </a:solidFill>
                  <a:latin typeface="AbdoMaster-Normal" panose="02000500030000020004" pitchFamily="50" charset="-78"/>
                  <a:cs typeface="AbdoMaster-Normal" panose="02000500030000020004" pitchFamily="50" charset="-78"/>
                </a:endParaRPr>
              </a:p>
              <a:p>
                <a:pPr algn="ctr" rtl="1"/>
                <a:endParaRPr lang="ar-KW" sz="1100" dirty="0">
                  <a:solidFill>
                    <a:schemeClr val="bg2"/>
                  </a:solidFill>
                  <a:latin typeface="AbdoMaster-Normal" panose="02000500030000020004" pitchFamily="50" charset="-78"/>
                  <a:cs typeface="AbdoMaster-Normal" panose="02000500030000020004" pitchFamily="50" charset="-78"/>
                </a:endParaRPr>
              </a:p>
            </p:txBody>
          </p:sp>
          <p:sp>
            <p:nvSpPr>
              <p:cNvPr id="20" name="Hexagon 19">
                <a:extLst>
                  <a:ext uri="{FF2B5EF4-FFF2-40B4-BE49-F238E27FC236}">
                    <a16:creationId xmlns:a16="http://schemas.microsoft.com/office/drawing/2014/main" id="{9FFCD4BF-10AB-FE51-834E-B4BE962766BA}"/>
                  </a:ext>
                </a:extLst>
              </p:cNvPr>
              <p:cNvSpPr/>
              <p:nvPr/>
            </p:nvSpPr>
            <p:spPr>
              <a:xfrm>
                <a:off x="9154529" y="945255"/>
                <a:ext cx="403718" cy="334727"/>
              </a:xfrm>
              <a:prstGeom prst="hexagon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520" dirty="0"/>
              </a:p>
            </p:txBody>
          </p:sp>
        </p:grp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A7BED991-137F-E825-53C3-6DDF96FD12C7}"/>
                </a:ext>
              </a:extLst>
            </p:cNvPr>
            <p:cNvSpPr txBox="1"/>
            <p:nvPr/>
          </p:nvSpPr>
          <p:spPr>
            <a:xfrm>
              <a:off x="6570690" y="3081681"/>
              <a:ext cx="2414690" cy="154683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r">
                <a:lnSpc>
                  <a:spcPct val="150000"/>
                </a:lnSpc>
              </a:pPr>
              <a:r>
                <a:rPr lang="ar-KW" sz="800" u="sng" dirty="0">
                  <a:solidFill>
                    <a:schemeClr val="bg2"/>
                  </a:solidFill>
                  <a:latin typeface="AbdoMaster-Normal" panose="02000500030000020004" pitchFamily="50" charset="-78"/>
                  <a:cs typeface="AbdoMaster-Normal" panose="02000500030000020004" pitchFamily="50" charset="-78"/>
                </a:rPr>
                <a:t>مدينة جنوب سعد العبدالله</a:t>
              </a:r>
            </a:p>
            <a:p>
              <a:pPr marL="171450" indent="-171450" algn="r" rtl="1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ar-KW" sz="800" dirty="0">
                  <a:solidFill>
                    <a:schemeClr val="bg2"/>
                  </a:solidFill>
                  <a:latin typeface="AbdoMaster-Normal" panose="02000500030000020004" pitchFamily="50" charset="-78"/>
                  <a:cs typeface="AbdoMaster-Normal" panose="02000500030000020004" pitchFamily="50" charset="-78"/>
                </a:rPr>
                <a:t>اجمالي الوحدات السكنية :</a:t>
              </a:r>
              <a:r>
                <a:rPr lang="en-IN" sz="800" dirty="0">
                  <a:solidFill>
                    <a:schemeClr val="bg2"/>
                  </a:solidFill>
                  <a:latin typeface="AbdoMaster-Normal" panose="02000500030000020004" pitchFamily="50" charset="-78"/>
                  <a:cs typeface="AbdoMaster-Normal" panose="02000500030000020004" pitchFamily="50" charset="-78"/>
                </a:rPr>
                <a:t>24,508</a:t>
              </a:r>
            </a:p>
            <a:p>
              <a:pPr marL="628650" lvl="1" indent="-171450" algn="r" rtl="1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ar-KW" sz="800" dirty="0">
                  <a:solidFill>
                    <a:schemeClr val="bg2"/>
                  </a:solidFill>
                  <a:latin typeface="AbdoMaster-Normal" panose="02000500030000020004" pitchFamily="50" charset="-78"/>
                  <a:cs typeface="AbdoMaster-Normal" panose="02000500030000020004" pitchFamily="50" charset="-78"/>
                </a:rPr>
                <a:t>القسائم السكنية: </a:t>
              </a:r>
              <a:r>
                <a:rPr lang="en-IN" sz="800" dirty="0">
                  <a:solidFill>
                    <a:schemeClr val="bg2"/>
                  </a:solidFill>
                  <a:latin typeface="AbdoMaster-Normal" panose="02000500030000020004" pitchFamily="50" charset="-78"/>
                  <a:cs typeface="AbdoMaster-Normal" panose="02000500030000020004" pitchFamily="50" charset="-78"/>
                </a:rPr>
                <a:t>23,551</a:t>
              </a:r>
            </a:p>
            <a:p>
              <a:pPr marL="628650" lvl="1" indent="-171450" algn="r" rtl="1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ar-KW" sz="800" dirty="0">
                  <a:solidFill>
                    <a:schemeClr val="bg2"/>
                  </a:solidFill>
                  <a:latin typeface="AbdoMaster-Normal" panose="02000500030000020004" pitchFamily="50" charset="-78"/>
                  <a:cs typeface="AbdoMaster-Normal" panose="02000500030000020004" pitchFamily="50" charset="-78"/>
                </a:rPr>
                <a:t>المنتجات الإسكانية: 957</a:t>
              </a:r>
            </a:p>
            <a:p>
              <a:pPr marL="171450" indent="-171450" algn="r" rtl="1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ar-KW" sz="800" dirty="0">
                  <a:solidFill>
                    <a:schemeClr val="bg2"/>
                  </a:solidFill>
                  <a:latin typeface="AbdoMaster-Normal" panose="02000500030000020004" pitchFamily="50" charset="-78"/>
                  <a:cs typeface="AbdoMaster-Normal" panose="02000500030000020004" pitchFamily="50" charset="-78"/>
                </a:rPr>
                <a:t>المخصصين لأصحاب الطلبات حتى يونيو 2007</a:t>
              </a:r>
            </a:p>
            <a:p>
              <a:pPr marL="171450" indent="-171450" algn="r" rtl="1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ar-KW" sz="800" dirty="0">
                  <a:solidFill>
                    <a:schemeClr val="bg2"/>
                  </a:solidFill>
                  <a:latin typeface="AbdoMaster-Normal" panose="02000500030000020004" pitchFamily="50" charset="-78"/>
                  <a:cs typeface="AbdoMaster-Normal" panose="02000500030000020004" pitchFamily="50" charset="-78"/>
                </a:rPr>
                <a:t>اجمالي عدد المخصصين : </a:t>
              </a:r>
              <a:r>
                <a:rPr lang="en-GB" sz="800" dirty="0">
                  <a:solidFill>
                    <a:schemeClr val="bg2"/>
                  </a:solidFill>
                  <a:latin typeface="AbdoMaster-Normal" panose="02000500030000020004" pitchFamily="50" charset="-78"/>
                  <a:cs typeface="AbdoMaster-Normal" panose="02000500030000020004" pitchFamily="50" charset="-78"/>
                </a:rPr>
                <a:t>4672</a:t>
              </a:r>
              <a:endParaRPr lang="en-IN" sz="800" dirty="0">
                <a:solidFill>
                  <a:schemeClr val="bg2"/>
                </a:solidFill>
                <a:latin typeface="AbdoMaster-Normal" panose="02000500030000020004" pitchFamily="50" charset="-78"/>
                <a:cs typeface="AbdoMaster-Normal" panose="02000500030000020004" pitchFamily="50" charset="-78"/>
              </a:endParaRPr>
            </a:p>
            <a:p>
              <a:pPr marL="171450" indent="-171450" algn="r" rtl="1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ar-KW" sz="800" dirty="0">
                  <a:solidFill>
                    <a:schemeClr val="bg2"/>
                  </a:solidFill>
                  <a:latin typeface="AbdoMaster-Normal" panose="02000500030000020004" pitchFamily="50" charset="-78"/>
                  <a:cs typeface="AbdoMaster-Normal" panose="02000500030000020004" pitchFamily="50" charset="-78"/>
                </a:rPr>
                <a:t>اجمالي الوحدات الموزعة خلال الشهر: 0</a:t>
              </a:r>
            </a:p>
            <a:p>
              <a:pPr marL="171450" indent="-171450" algn="r" rtl="1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ar-KW" sz="800" dirty="0">
                  <a:solidFill>
                    <a:schemeClr val="bg2"/>
                  </a:solidFill>
                  <a:latin typeface="AbdoMaster-Normal" panose="02000500030000020004" pitchFamily="50" charset="-78"/>
                  <a:cs typeface="AbdoMaster-Normal" panose="02000500030000020004" pitchFamily="50" charset="-78"/>
                </a:rPr>
                <a:t>اجمالي عدد الوحدات الموزعة في المشروع : 16643</a:t>
              </a:r>
            </a:p>
          </p:txBody>
        </p:sp>
        <p:pic>
          <p:nvPicPr>
            <p:cNvPr id="43" name="Graphic 42" descr="Blueprint with solid fill">
              <a:extLst>
                <a:ext uri="{FF2B5EF4-FFF2-40B4-BE49-F238E27FC236}">
                  <a16:creationId xmlns:a16="http://schemas.microsoft.com/office/drawing/2014/main" id="{9B031DD0-99D5-5425-FC1D-B541C3322E42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9205816" y="3067522"/>
              <a:ext cx="293309" cy="274256"/>
            </a:xfrm>
            <a:prstGeom prst="rect">
              <a:avLst/>
            </a:prstGeom>
          </p:spPr>
        </p:pic>
      </p:grpSp>
      <p:grpSp>
        <p:nvGrpSpPr>
          <p:cNvPr id="125" name="Group 124">
            <a:extLst>
              <a:ext uri="{FF2B5EF4-FFF2-40B4-BE49-F238E27FC236}">
                <a16:creationId xmlns:a16="http://schemas.microsoft.com/office/drawing/2014/main" id="{A3AA4505-387D-CC5D-0275-313E73692A0A}"/>
              </a:ext>
            </a:extLst>
          </p:cNvPr>
          <p:cNvGrpSpPr/>
          <p:nvPr/>
        </p:nvGrpSpPr>
        <p:grpSpPr>
          <a:xfrm>
            <a:off x="6679373" y="5034410"/>
            <a:ext cx="3128562" cy="1890668"/>
            <a:chOff x="-1" y="4884979"/>
            <a:chExt cx="3297245" cy="1890668"/>
          </a:xfrm>
        </p:grpSpPr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76BB78CB-DBEB-CD22-73F2-882AF56FDC91}"/>
                </a:ext>
              </a:extLst>
            </p:cNvPr>
            <p:cNvGrpSpPr/>
            <p:nvPr/>
          </p:nvGrpSpPr>
          <p:grpSpPr>
            <a:xfrm>
              <a:off x="257913" y="4889887"/>
              <a:ext cx="3029245" cy="501813"/>
              <a:chOff x="6529002" y="945256"/>
              <a:chExt cx="3029245" cy="501813"/>
            </a:xfrm>
          </p:grpSpPr>
          <p:sp>
            <p:nvSpPr>
              <p:cNvPr id="110" name="Rounded Rectangle 68">
                <a:extLst>
                  <a:ext uri="{FF2B5EF4-FFF2-40B4-BE49-F238E27FC236}">
                    <a16:creationId xmlns:a16="http://schemas.microsoft.com/office/drawing/2014/main" id="{B6BB786C-09EE-10F9-6631-A4921771D11B}"/>
                  </a:ext>
                </a:extLst>
              </p:cNvPr>
              <p:cNvSpPr/>
              <p:nvPr/>
            </p:nvSpPr>
            <p:spPr>
              <a:xfrm>
                <a:off x="6529002" y="945256"/>
                <a:ext cx="2573376" cy="501813"/>
              </a:xfrm>
              <a:prstGeom prst="roundRect">
                <a:avLst/>
              </a:prstGeom>
              <a:solidFill>
                <a:srgbClr val="DCD4D5"/>
              </a:solidFill>
              <a:ln>
                <a:solidFill>
                  <a:srgbClr val="82424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 rtl="1"/>
                <a:r>
                  <a:rPr lang="ar-KW" sz="1100" dirty="0">
                    <a:solidFill>
                      <a:schemeClr val="bg2"/>
                    </a:solidFill>
                    <a:latin typeface="AbdoMaster-SemiBold" panose="02000500030000020004" pitchFamily="50" charset="-78"/>
                    <a:cs typeface="AbdoMaster-SemiBold" panose="02000500030000020004" pitchFamily="50" charset="-78"/>
                  </a:rPr>
                  <a:t>شهادات من يهمه الأمر</a:t>
                </a:r>
              </a:p>
              <a:p>
                <a:pPr algn="ctr" rtl="1"/>
                <a:r>
                  <a:rPr lang="ar-KW" sz="1100" dirty="0">
                    <a:solidFill>
                      <a:schemeClr val="bg2"/>
                    </a:solidFill>
                    <a:latin typeface="AbdoMaster-SemiBold" panose="02000500030000020004" pitchFamily="50" charset="-78"/>
                    <a:cs typeface="AbdoMaster-SemiBold" panose="02000500030000020004" pitchFamily="50" charset="-78"/>
                  </a:rPr>
                  <a:t> (لإصدار اذونات البناء) </a:t>
                </a:r>
              </a:p>
            </p:txBody>
          </p:sp>
          <p:sp>
            <p:nvSpPr>
              <p:cNvPr id="112" name="Hexagon 111">
                <a:extLst>
                  <a:ext uri="{FF2B5EF4-FFF2-40B4-BE49-F238E27FC236}">
                    <a16:creationId xmlns:a16="http://schemas.microsoft.com/office/drawing/2014/main" id="{BFBD8490-1E43-7DB8-7120-3C46E7A2C48C}"/>
                  </a:ext>
                </a:extLst>
              </p:cNvPr>
              <p:cNvSpPr/>
              <p:nvPr/>
            </p:nvSpPr>
            <p:spPr>
              <a:xfrm>
                <a:off x="9154529" y="945256"/>
                <a:ext cx="403718" cy="380205"/>
              </a:xfrm>
              <a:prstGeom prst="hexagon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520"/>
              </a:p>
            </p:txBody>
          </p:sp>
        </p:grpSp>
        <p:graphicFrame>
          <p:nvGraphicFramePr>
            <p:cNvPr id="118" name="Chart 117">
              <a:extLst>
                <a:ext uri="{FF2B5EF4-FFF2-40B4-BE49-F238E27FC236}">
                  <a16:creationId xmlns:a16="http://schemas.microsoft.com/office/drawing/2014/main" id="{C9B52900-F05E-AF9A-98DC-D78341EB5EC9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4175226132"/>
                </p:ext>
              </p:extLst>
            </p:nvPr>
          </p:nvGraphicFramePr>
          <p:xfrm>
            <a:off x="-1" y="5405231"/>
            <a:ext cx="3297245" cy="137041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2"/>
            </a:graphicData>
          </a:graphic>
        </p:graphicFrame>
        <p:pic>
          <p:nvPicPr>
            <p:cNvPr id="124" name="Graphic 123" descr="Bar chart with solid fill">
              <a:extLst>
                <a:ext uri="{FF2B5EF4-FFF2-40B4-BE49-F238E27FC236}">
                  <a16:creationId xmlns:a16="http://schemas.microsoft.com/office/drawing/2014/main" id="{127C6045-C3FA-46E2-2588-FD747B6A4DF6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2917935" y="4884979"/>
              <a:ext cx="334728" cy="334728"/>
            </a:xfrm>
            <a:prstGeom prst="rect">
              <a:avLst/>
            </a:prstGeom>
          </p:spPr>
        </p:pic>
      </p:grpSp>
      <p:grpSp>
        <p:nvGrpSpPr>
          <p:cNvPr id="128" name="Group 127">
            <a:extLst>
              <a:ext uri="{FF2B5EF4-FFF2-40B4-BE49-F238E27FC236}">
                <a16:creationId xmlns:a16="http://schemas.microsoft.com/office/drawing/2014/main" id="{A13F8045-08F7-52DD-3C27-720463E5F867}"/>
              </a:ext>
            </a:extLst>
          </p:cNvPr>
          <p:cNvGrpSpPr/>
          <p:nvPr/>
        </p:nvGrpSpPr>
        <p:grpSpPr>
          <a:xfrm>
            <a:off x="151468" y="4527658"/>
            <a:ext cx="3331223" cy="2330343"/>
            <a:chOff x="292395" y="-586118"/>
            <a:chExt cx="3010018" cy="5348279"/>
          </a:xfrm>
        </p:grpSpPr>
        <p:grpSp>
          <p:nvGrpSpPr>
            <p:cNvPr id="96" name="Group 95">
              <a:extLst>
                <a:ext uri="{FF2B5EF4-FFF2-40B4-BE49-F238E27FC236}">
                  <a16:creationId xmlns:a16="http://schemas.microsoft.com/office/drawing/2014/main" id="{8022CE77-DE12-4750-B9D5-03F029270C25}"/>
                </a:ext>
              </a:extLst>
            </p:cNvPr>
            <p:cNvGrpSpPr/>
            <p:nvPr/>
          </p:nvGrpSpPr>
          <p:grpSpPr>
            <a:xfrm>
              <a:off x="292395" y="-586118"/>
              <a:ext cx="3010018" cy="5348279"/>
              <a:chOff x="6494412" y="-46127"/>
              <a:chExt cx="3010021" cy="5348287"/>
            </a:xfrm>
          </p:grpSpPr>
          <p:sp>
            <p:nvSpPr>
              <p:cNvPr id="97" name="Rounded Rectangle 102">
                <a:extLst>
                  <a:ext uri="{FF2B5EF4-FFF2-40B4-BE49-F238E27FC236}">
                    <a16:creationId xmlns:a16="http://schemas.microsoft.com/office/drawing/2014/main" id="{8DB47D8D-33E3-2BCB-0D06-2766836FE52A}"/>
                  </a:ext>
                </a:extLst>
              </p:cNvPr>
              <p:cNvSpPr/>
              <p:nvPr/>
            </p:nvSpPr>
            <p:spPr>
              <a:xfrm>
                <a:off x="6494412" y="-46127"/>
                <a:ext cx="2818069" cy="5348287"/>
              </a:xfrm>
              <a:prstGeom prst="roundRect">
                <a:avLst/>
              </a:prstGeom>
              <a:solidFill>
                <a:srgbClr val="F0EFEB"/>
              </a:solidFill>
              <a:ln>
                <a:solidFill>
                  <a:srgbClr val="A8A69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 rtl="1">
                  <a:lnSpc>
                    <a:spcPct val="150000"/>
                  </a:lnSpc>
                </a:pPr>
                <a:r>
                  <a:rPr lang="ar-KW" sz="1000" b="1" dirty="0">
                    <a:solidFill>
                      <a:schemeClr val="bg2"/>
                    </a:solidFill>
                    <a:latin typeface="AbdoMaster-SemiBold" panose="02000500030000020004" pitchFamily="50" charset="-78"/>
                    <a:cs typeface="AbdoMaster-SemiBold" panose="02000500030000020004" pitchFamily="50" charset="-78"/>
                  </a:rPr>
                  <a:t>عدد العقود (الإنشائية والاشراف) التي </a:t>
                </a:r>
                <a:endParaRPr lang="en-US" sz="1000" b="1" dirty="0">
                  <a:solidFill>
                    <a:schemeClr val="bg2"/>
                  </a:solidFill>
                  <a:latin typeface="AbdoMaster-SemiBold" panose="02000500030000020004" pitchFamily="50" charset="-78"/>
                  <a:cs typeface="AbdoMaster-SemiBold" panose="02000500030000020004" pitchFamily="50" charset="-78"/>
                </a:endParaRPr>
              </a:p>
              <a:p>
                <a:pPr algn="ctr" rtl="1"/>
                <a:r>
                  <a:rPr lang="ar-KW" sz="800" b="1" dirty="0">
                    <a:solidFill>
                      <a:schemeClr val="bg2"/>
                    </a:solidFill>
                    <a:latin typeface="AbdoMaster-SemiBold" panose="02000500030000020004" pitchFamily="50" charset="-78"/>
                    <a:cs typeface="AbdoMaster-SemiBold" panose="02000500030000020004" pitchFamily="50" charset="-78"/>
                  </a:rPr>
                  <a:t>تم توقيعها : 6 عقود</a:t>
                </a:r>
              </a:p>
              <a:p>
                <a:pPr marL="171450" indent="-171450" algn="r" rtl="1">
                  <a:buFont typeface="Arial" panose="020B0604020202020204" pitchFamily="34" charset="0"/>
                  <a:buChar char="•"/>
                </a:pPr>
                <a:r>
                  <a:rPr lang="ar-KW" sz="800" dirty="0">
                    <a:solidFill>
                      <a:schemeClr val="bg2"/>
                    </a:solidFill>
                    <a:latin typeface="AbdoMaster-Normal" panose="02000500030000020004" pitchFamily="50" charset="-78"/>
                    <a:cs typeface="AbdoMaster-Normal" panose="02000500030000020004" pitchFamily="50" charset="-78"/>
                  </a:rPr>
                  <a:t>انشاء وانجاز وصيانة المباني العامة في الضواحي (</a:t>
                </a:r>
                <a:r>
                  <a:rPr lang="en-GB" sz="800" dirty="0">
                    <a:solidFill>
                      <a:schemeClr val="bg2"/>
                    </a:solidFill>
                    <a:latin typeface="AbdoMaster-Normal" panose="02000500030000020004" pitchFamily="50" charset="-78"/>
                    <a:cs typeface="AbdoMaster-Normal" panose="02000500030000020004" pitchFamily="50" charset="-78"/>
                  </a:rPr>
                  <a:t>N5,N11,N12) </a:t>
                </a:r>
                <a:r>
                  <a:rPr lang="ar-KW" sz="800" dirty="0">
                    <a:solidFill>
                      <a:schemeClr val="bg2"/>
                    </a:solidFill>
                    <a:latin typeface="AbdoMaster-Normal" panose="02000500030000020004" pitchFamily="50" charset="-78"/>
                    <a:cs typeface="AbdoMaster-Normal" panose="02000500030000020004" pitchFamily="50" charset="-78"/>
                  </a:rPr>
                  <a:t>بمدينة </a:t>
                </a:r>
                <a:r>
                  <a:rPr lang="ar-KW" sz="800" dirty="0" err="1">
                    <a:solidFill>
                      <a:schemeClr val="bg2"/>
                    </a:solidFill>
                    <a:latin typeface="AbdoMaster-Normal" panose="02000500030000020004" pitchFamily="50" charset="-78"/>
                    <a:cs typeface="AbdoMaster-Normal" panose="02000500030000020004" pitchFamily="50" charset="-78"/>
                  </a:rPr>
                  <a:t>المطلاع</a:t>
                </a:r>
                <a:r>
                  <a:rPr lang="ar-KW" sz="800" dirty="0">
                    <a:solidFill>
                      <a:schemeClr val="bg2"/>
                    </a:solidFill>
                    <a:latin typeface="AbdoMaster-Normal" panose="02000500030000020004" pitchFamily="50" charset="-78"/>
                    <a:cs typeface="AbdoMaster-Normal" panose="02000500030000020004" pitchFamily="50" charset="-78"/>
                  </a:rPr>
                  <a:t> السكنية.</a:t>
                </a:r>
                <a:endParaRPr lang="en-GB" sz="800" dirty="0">
                  <a:solidFill>
                    <a:schemeClr val="bg2"/>
                  </a:solidFill>
                  <a:latin typeface="AbdoMaster-Normal" panose="02000500030000020004" pitchFamily="50" charset="-78"/>
                  <a:cs typeface="AbdoMaster-Normal" panose="02000500030000020004" pitchFamily="50" charset="-78"/>
                </a:endParaRPr>
              </a:p>
              <a:p>
                <a:pPr marL="171450" indent="-171450" algn="r" rtl="1">
                  <a:buFont typeface="Arial" panose="020B0604020202020204" pitchFamily="34" charset="0"/>
                  <a:buChar char="•"/>
                </a:pPr>
                <a:r>
                  <a:rPr lang="ar-KW" sz="800" dirty="0">
                    <a:solidFill>
                      <a:schemeClr val="bg2"/>
                    </a:solidFill>
                    <a:latin typeface="AbdoMaster-Normal" panose="02000500030000020004" pitchFamily="50" charset="-78"/>
                    <a:cs typeface="AbdoMaster-Normal" panose="02000500030000020004" pitchFamily="50" charset="-78"/>
                  </a:rPr>
                  <a:t>انشاء و انجاز و صيانة المباني العامة بالقطاع </a:t>
                </a:r>
                <a:r>
                  <a:rPr lang="en-GB" sz="800" dirty="0">
                    <a:solidFill>
                      <a:schemeClr val="bg2"/>
                    </a:solidFill>
                    <a:latin typeface="AbdoMaster-Normal" panose="02000500030000020004" pitchFamily="50" charset="-78"/>
                    <a:cs typeface="AbdoMaster-Normal" panose="02000500030000020004" pitchFamily="50" charset="-78"/>
                  </a:rPr>
                  <a:t>N11, N8, N12</a:t>
                </a:r>
                <a:r>
                  <a:rPr lang="ar-KW" sz="800" dirty="0">
                    <a:solidFill>
                      <a:schemeClr val="bg2"/>
                    </a:solidFill>
                    <a:latin typeface="AbdoMaster-Normal" panose="02000500030000020004" pitchFamily="50" charset="-78"/>
                    <a:cs typeface="AbdoMaster-Normal" panose="02000500030000020004" pitchFamily="50" charset="-78"/>
                  </a:rPr>
                  <a:t> بمدينة </a:t>
                </a:r>
                <a:r>
                  <a:rPr lang="ar-KW" sz="800" dirty="0" err="1">
                    <a:solidFill>
                      <a:schemeClr val="bg2"/>
                    </a:solidFill>
                    <a:latin typeface="AbdoMaster-Normal" panose="02000500030000020004" pitchFamily="50" charset="-78"/>
                    <a:cs typeface="AbdoMaster-Normal" panose="02000500030000020004" pitchFamily="50" charset="-78"/>
                  </a:rPr>
                  <a:t>المطلاع</a:t>
                </a:r>
                <a:r>
                  <a:rPr lang="ar-KW" sz="800" dirty="0">
                    <a:solidFill>
                      <a:schemeClr val="bg2"/>
                    </a:solidFill>
                    <a:latin typeface="AbdoMaster-Normal" panose="02000500030000020004" pitchFamily="50" charset="-78"/>
                    <a:cs typeface="AbdoMaster-Normal" panose="02000500030000020004" pitchFamily="50" charset="-78"/>
                  </a:rPr>
                  <a:t> السكنية .</a:t>
                </a:r>
              </a:p>
              <a:p>
                <a:pPr marL="171450" indent="-171450" algn="r" rtl="1">
                  <a:buFont typeface="Arial" panose="020B0604020202020204" pitchFamily="34" charset="0"/>
                  <a:buChar char="•"/>
                </a:pPr>
                <a:r>
                  <a:rPr lang="ar-KW" sz="800" dirty="0">
                    <a:solidFill>
                      <a:schemeClr val="bg2"/>
                    </a:solidFill>
                    <a:latin typeface="AbdoMaster-Normal" panose="02000500030000020004" pitchFamily="50" charset="-78"/>
                    <a:cs typeface="AbdoMaster-Normal" panose="02000500030000020004" pitchFamily="50" charset="-78"/>
                  </a:rPr>
                  <a:t>انشاء وانجاز وصيانة مبنى مركز شباب ق2 بمشروع مدينة سعد العبدالله السكنية</a:t>
                </a:r>
              </a:p>
              <a:p>
                <a:pPr marL="171450" indent="-171450" algn="r" rtl="1">
                  <a:buFont typeface="Arial" panose="020B0604020202020204" pitchFamily="34" charset="0"/>
                  <a:buChar char="•"/>
                </a:pPr>
                <a:r>
                  <a:rPr lang="ar-KW" sz="800" dirty="0">
                    <a:solidFill>
                      <a:schemeClr val="bg2"/>
                    </a:solidFill>
                    <a:latin typeface="AbdoMaster-Normal" panose="02000500030000020004" pitchFamily="50" charset="-78"/>
                    <a:cs typeface="AbdoMaster-Normal" panose="02000500030000020004" pitchFamily="50" charset="-78"/>
                  </a:rPr>
                  <a:t>انشاء وانجاز وصيانة اعمال الطبقة السطحية للإسفلت والاعمال المرتبطة بها على مستوى المدينة بمدينة </a:t>
                </a:r>
                <a:r>
                  <a:rPr lang="ar-KW" sz="800" dirty="0" err="1">
                    <a:solidFill>
                      <a:schemeClr val="bg2"/>
                    </a:solidFill>
                    <a:latin typeface="AbdoMaster-Normal" panose="02000500030000020004" pitchFamily="50" charset="-78"/>
                    <a:cs typeface="AbdoMaster-Normal" panose="02000500030000020004" pitchFamily="50" charset="-78"/>
                  </a:rPr>
                  <a:t>المطلاع</a:t>
                </a:r>
                <a:r>
                  <a:rPr lang="ar-KW" sz="800" dirty="0">
                    <a:solidFill>
                      <a:schemeClr val="bg2"/>
                    </a:solidFill>
                    <a:latin typeface="AbdoMaster-Normal" panose="02000500030000020004" pitchFamily="50" charset="-78"/>
                    <a:cs typeface="AbdoMaster-Normal" panose="02000500030000020004" pitchFamily="50" charset="-78"/>
                  </a:rPr>
                  <a:t> السكنية</a:t>
                </a:r>
              </a:p>
              <a:p>
                <a:pPr marL="171450" indent="-171450" algn="r" rtl="1">
                  <a:buFont typeface="Arial" panose="020B0604020202020204" pitchFamily="34" charset="0"/>
                  <a:buChar char="•"/>
                </a:pPr>
                <a:r>
                  <a:rPr lang="ar-KW" sz="800" dirty="0">
                    <a:solidFill>
                      <a:schemeClr val="bg2"/>
                    </a:solidFill>
                    <a:latin typeface="AbdoMaster-Normal" panose="02000500030000020004" pitchFamily="50" charset="-78"/>
                    <a:cs typeface="AbdoMaster-Normal" panose="02000500030000020004" pitchFamily="50" charset="-78"/>
                  </a:rPr>
                  <a:t>الخدمات الاستشارية الخاصة بالإدارة والاشراف على اعمال انشاء وانجاز وصيانة شبكات خدمات البنية التحتية والمباني العامة بمركز الضاحية </a:t>
                </a:r>
                <a:r>
                  <a:rPr lang="en-GB" sz="800" dirty="0">
                    <a:solidFill>
                      <a:schemeClr val="bg2"/>
                    </a:solidFill>
                    <a:latin typeface="AbdoMaster-Normal" panose="02000500030000020004" pitchFamily="50" charset="-78"/>
                    <a:cs typeface="AbdoMaster-Normal" panose="02000500030000020004" pitchFamily="50" charset="-78"/>
                  </a:rPr>
                  <a:t>N4 </a:t>
                </a:r>
                <a:r>
                  <a:rPr lang="ar-KW" sz="800" dirty="0">
                    <a:solidFill>
                      <a:schemeClr val="bg2"/>
                    </a:solidFill>
                    <a:latin typeface="AbdoMaster-Normal" panose="02000500030000020004" pitchFamily="50" charset="-78"/>
                    <a:cs typeface="AbdoMaster-Normal" panose="02000500030000020004" pitchFamily="50" charset="-78"/>
                  </a:rPr>
                  <a:t>بمشروع مدينة </a:t>
                </a:r>
                <a:r>
                  <a:rPr lang="ar-KW" sz="800" dirty="0" err="1">
                    <a:solidFill>
                      <a:schemeClr val="bg2"/>
                    </a:solidFill>
                    <a:latin typeface="AbdoMaster-Normal" panose="02000500030000020004" pitchFamily="50" charset="-78"/>
                    <a:cs typeface="AbdoMaster-Normal" panose="02000500030000020004" pitchFamily="50" charset="-78"/>
                  </a:rPr>
                  <a:t>المطلاع</a:t>
                </a:r>
                <a:r>
                  <a:rPr lang="ar-KW" sz="800" dirty="0">
                    <a:solidFill>
                      <a:schemeClr val="bg2"/>
                    </a:solidFill>
                    <a:latin typeface="AbdoMaster-Normal" panose="02000500030000020004" pitchFamily="50" charset="-78"/>
                    <a:cs typeface="AbdoMaster-Normal" panose="02000500030000020004" pitchFamily="50" charset="-78"/>
                  </a:rPr>
                  <a:t> السكنية</a:t>
                </a:r>
              </a:p>
              <a:p>
                <a:pPr marL="171450" indent="-171450" algn="r" rtl="1">
                  <a:buFont typeface="Arial" panose="020B0604020202020204" pitchFamily="34" charset="0"/>
                  <a:buChar char="•"/>
                </a:pPr>
                <a:r>
                  <a:rPr lang="ar-KW" sz="800" dirty="0">
                    <a:solidFill>
                      <a:schemeClr val="bg2"/>
                    </a:solidFill>
                    <a:latin typeface="AbdoMaster-Normal" panose="02000500030000020004" pitchFamily="50" charset="-78"/>
                    <a:cs typeface="AbdoMaster-Normal" panose="02000500030000020004" pitchFamily="50" charset="-78"/>
                  </a:rPr>
                  <a:t>الخدمات الاستشارية الخاصة بالإدارة والاشراف على اعمال انشاء وانجاز وصيانة شبكات خدمات البنية التحتية والمباني العامة بمركز الضاحية </a:t>
                </a:r>
                <a:r>
                  <a:rPr lang="en-GB" sz="800" dirty="0">
                    <a:solidFill>
                      <a:schemeClr val="bg2"/>
                    </a:solidFill>
                    <a:latin typeface="AbdoMaster-Normal" panose="02000500030000020004" pitchFamily="50" charset="-78"/>
                    <a:cs typeface="AbdoMaster-Normal" panose="02000500030000020004" pitchFamily="50" charset="-78"/>
                  </a:rPr>
                  <a:t>N2 </a:t>
                </a:r>
                <a:r>
                  <a:rPr lang="ar-KW" sz="800" dirty="0">
                    <a:solidFill>
                      <a:schemeClr val="bg2"/>
                    </a:solidFill>
                    <a:latin typeface="AbdoMaster-Normal" panose="02000500030000020004" pitchFamily="50" charset="-78"/>
                    <a:cs typeface="AbdoMaster-Normal" panose="02000500030000020004" pitchFamily="50" charset="-78"/>
                  </a:rPr>
                  <a:t>بمشروع مدينة </a:t>
                </a:r>
                <a:r>
                  <a:rPr lang="ar-KW" sz="800" dirty="0" err="1">
                    <a:solidFill>
                      <a:schemeClr val="bg2"/>
                    </a:solidFill>
                    <a:latin typeface="AbdoMaster-Normal" panose="02000500030000020004" pitchFamily="50" charset="-78"/>
                    <a:cs typeface="AbdoMaster-Normal" panose="02000500030000020004" pitchFamily="50" charset="-78"/>
                  </a:rPr>
                  <a:t>المطلاع</a:t>
                </a:r>
                <a:r>
                  <a:rPr lang="ar-KW" sz="800" dirty="0">
                    <a:solidFill>
                      <a:schemeClr val="bg2"/>
                    </a:solidFill>
                    <a:latin typeface="AbdoMaster-Normal" panose="02000500030000020004" pitchFamily="50" charset="-78"/>
                    <a:cs typeface="AbdoMaster-Normal" panose="02000500030000020004" pitchFamily="50" charset="-78"/>
                  </a:rPr>
                  <a:t> السكنية</a:t>
                </a:r>
              </a:p>
              <a:p>
                <a:pPr marL="171450" indent="-171450" algn="r" rtl="1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endParaRPr lang="ar-KW" sz="800" dirty="0">
                  <a:solidFill>
                    <a:schemeClr val="bg2"/>
                  </a:solidFill>
                  <a:latin typeface="AbdoMaster-Normal" panose="02000500030000020004" pitchFamily="50" charset="-78"/>
                  <a:cs typeface="AbdoMaster-Normal" panose="02000500030000020004" pitchFamily="50" charset="-78"/>
                </a:endParaRPr>
              </a:p>
              <a:p>
                <a:pPr algn="r" rtl="1">
                  <a:lnSpc>
                    <a:spcPct val="150000"/>
                  </a:lnSpc>
                </a:pPr>
                <a:endParaRPr lang="en-GB" sz="800" dirty="0">
                  <a:solidFill>
                    <a:schemeClr val="bg2"/>
                  </a:solidFill>
                  <a:latin typeface="AbdoMaster-Normal" panose="02000500030000020004" pitchFamily="50" charset="-78"/>
                  <a:cs typeface="AbdoMaster-Normal" panose="02000500030000020004" pitchFamily="50" charset="-78"/>
                </a:endParaRPr>
              </a:p>
              <a:p>
                <a:pPr marL="171450" indent="-171450" algn="r" rtl="1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endParaRPr lang="ar-KW" sz="800" dirty="0">
                  <a:solidFill>
                    <a:schemeClr val="bg2"/>
                  </a:solidFill>
                  <a:latin typeface="AbdoMaster-Normal" panose="02000500030000020004" pitchFamily="50" charset="-78"/>
                  <a:cs typeface="AbdoMaster-Normal" panose="02000500030000020004" pitchFamily="50" charset="-78"/>
                </a:endParaRPr>
              </a:p>
            </p:txBody>
          </p:sp>
          <p:sp>
            <p:nvSpPr>
              <p:cNvPr id="98" name="Hexagon 97">
                <a:extLst>
                  <a:ext uri="{FF2B5EF4-FFF2-40B4-BE49-F238E27FC236}">
                    <a16:creationId xmlns:a16="http://schemas.microsoft.com/office/drawing/2014/main" id="{9994CF4E-0AEF-F549-330F-54B1B8183892}"/>
                  </a:ext>
                </a:extLst>
              </p:cNvPr>
              <p:cNvSpPr/>
              <p:nvPr/>
            </p:nvSpPr>
            <p:spPr>
              <a:xfrm>
                <a:off x="9100715" y="1442800"/>
                <a:ext cx="403718" cy="850538"/>
              </a:xfrm>
              <a:prstGeom prst="hexagon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520" dirty="0"/>
              </a:p>
            </p:txBody>
          </p:sp>
        </p:grpSp>
        <p:pic>
          <p:nvPicPr>
            <p:cNvPr id="127" name="Graphic 126" descr="Calligraphy Pen with solid fill">
              <a:extLst>
                <a:ext uri="{FF2B5EF4-FFF2-40B4-BE49-F238E27FC236}">
                  <a16:creationId xmlns:a16="http://schemas.microsoft.com/office/drawing/2014/main" id="{E0C4CFE8-ADBD-A80D-1109-6BE00AA68E8C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p:blipFill>
          <p:spPr>
            <a:xfrm>
              <a:off x="2963274" y="1042506"/>
              <a:ext cx="256058" cy="565726"/>
            </a:xfrm>
            <a:prstGeom prst="rect">
              <a:avLst/>
            </a:prstGeom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E9C25B10-0D4F-BD0D-9C06-8E1218E9D67C}"/>
              </a:ext>
            </a:extLst>
          </p:cNvPr>
          <p:cNvSpPr txBox="1"/>
          <p:nvPr/>
        </p:nvSpPr>
        <p:spPr>
          <a:xfrm>
            <a:off x="6814209" y="3798970"/>
            <a:ext cx="2414690" cy="62350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>
              <a:lnSpc>
                <a:spcPct val="150000"/>
              </a:lnSpc>
            </a:pPr>
            <a:r>
              <a:rPr lang="ar-KW" sz="800" u="sng" dirty="0">
                <a:solidFill>
                  <a:schemeClr val="bg2"/>
                </a:solidFill>
                <a:latin typeface="AbdoMaster-Normal" panose="02000500030000020004" pitchFamily="50" charset="-78"/>
                <a:cs typeface="AbdoMaster-Normal" panose="02000500030000020004" pitchFamily="50" charset="-78"/>
              </a:rPr>
              <a:t>مشروع تيماء</a:t>
            </a:r>
          </a:p>
          <a:p>
            <a:pPr marL="171450" indent="-1714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KW" sz="800" dirty="0">
                <a:solidFill>
                  <a:schemeClr val="bg2"/>
                </a:solidFill>
                <a:latin typeface="AbdoMaster-Normal" panose="02000500030000020004" pitchFamily="50" charset="-78"/>
                <a:cs typeface="AbdoMaster-Normal" panose="02000500030000020004" pitchFamily="50" charset="-78"/>
              </a:rPr>
              <a:t>المخصصين لأصحاب الطلبات حتى نوفمبر 2002</a:t>
            </a:r>
          </a:p>
          <a:p>
            <a:pPr marL="171450" indent="-1714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KW" sz="800" dirty="0">
                <a:solidFill>
                  <a:schemeClr val="bg2"/>
                </a:solidFill>
                <a:latin typeface="AbdoMaster-Normal" panose="02000500030000020004" pitchFamily="50" charset="-78"/>
                <a:cs typeface="AbdoMaster-Normal" panose="02000500030000020004" pitchFamily="50" charset="-78"/>
              </a:rPr>
              <a:t>اجمالي عدد المخصصين : </a:t>
            </a:r>
            <a:r>
              <a:rPr lang="en-GB" sz="800" dirty="0">
                <a:solidFill>
                  <a:schemeClr val="bg2"/>
                </a:solidFill>
                <a:latin typeface="AbdoMaster-Normal" panose="02000500030000020004" pitchFamily="50" charset="-78"/>
                <a:cs typeface="AbdoMaster-Normal" panose="02000500030000020004" pitchFamily="50" charset="-78"/>
              </a:rPr>
              <a:t>16</a:t>
            </a:r>
            <a:endParaRPr lang="en-IN" sz="800" dirty="0">
              <a:solidFill>
                <a:schemeClr val="bg2"/>
              </a:solidFill>
              <a:latin typeface="AbdoMaster-Normal" panose="02000500030000020004" pitchFamily="50" charset="-78"/>
              <a:cs typeface="AbdoMaster-Normal" panose="02000500030000020004" pitchFamily="50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EBB56D5-605A-38E2-B5C8-A05B26EA88D8}"/>
              </a:ext>
            </a:extLst>
          </p:cNvPr>
          <p:cNvSpPr txBox="1"/>
          <p:nvPr/>
        </p:nvSpPr>
        <p:spPr>
          <a:xfrm>
            <a:off x="6814209" y="4313760"/>
            <a:ext cx="2414690" cy="62350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>
              <a:lnSpc>
                <a:spcPct val="150000"/>
              </a:lnSpc>
            </a:pPr>
            <a:r>
              <a:rPr lang="ar-KW" sz="800" u="sng" dirty="0">
                <a:solidFill>
                  <a:schemeClr val="bg2"/>
                </a:solidFill>
                <a:latin typeface="AbdoMaster-Normal" panose="02000500030000020004" pitchFamily="50" charset="-78"/>
                <a:cs typeface="AbdoMaster-Normal" panose="02000500030000020004" pitchFamily="50" charset="-78"/>
              </a:rPr>
              <a:t>الصليبية </a:t>
            </a:r>
          </a:p>
          <a:p>
            <a:pPr marL="171450" indent="-1714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KW" sz="800" dirty="0">
                <a:solidFill>
                  <a:schemeClr val="bg2"/>
                </a:solidFill>
                <a:latin typeface="AbdoMaster-Normal" panose="02000500030000020004" pitchFamily="50" charset="-78"/>
                <a:cs typeface="AbdoMaster-Normal" panose="02000500030000020004" pitchFamily="50" charset="-78"/>
              </a:rPr>
              <a:t>المخصصين لأصحاب الطلبات حتى مايو 2003</a:t>
            </a:r>
          </a:p>
          <a:p>
            <a:pPr marL="171450" indent="-1714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KW" sz="800" dirty="0">
                <a:solidFill>
                  <a:schemeClr val="bg2"/>
                </a:solidFill>
                <a:latin typeface="AbdoMaster-Normal" panose="02000500030000020004" pitchFamily="50" charset="-78"/>
                <a:cs typeface="AbdoMaster-Normal" panose="02000500030000020004" pitchFamily="50" charset="-78"/>
              </a:rPr>
              <a:t>اجمالي عدد المخصصين : </a:t>
            </a:r>
            <a:r>
              <a:rPr lang="en-GB" sz="800" dirty="0">
                <a:solidFill>
                  <a:schemeClr val="bg2"/>
                </a:solidFill>
                <a:latin typeface="AbdoMaster-Normal" panose="02000500030000020004" pitchFamily="50" charset="-78"/>
                <a:cs typeface="AbdoMaster-Normal" panose="02000500030000020004" pitchFamily="50" charset="-78"/>
              </a:rPr>
              <a:t>2327</a:t>
            </a:r>
            <a:endParaRPr lang="en-IN" sz="800" dirty="0">
              <a:solidFill>
                <a:schemeClr val="bg2"/>
              </a:solidFill>
              <a:latin typeface="AbdoMaster-Normal" panose="02000500030000020004" pitchFamily="50" charset="-78"/>
              <a:cs typeface="AbdoMaster-Normal" panose="02000500030000020004" pitchFamily="50" charset="-78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4DEB867-25A0-6E56-9EEB-A481B122814A}"/>
              </a:ext>
            </a:extLst>
          </p:cNvPr>
          <p:cNvSpPr txBox="1"/>
          <p:nvPr/>
        </p:nvSpPr>
        <p:spPr>
          <a:xfrm>
            <a:off x="6064277" y="2212839"/>
            <a:ext cx="49592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ar-KW" sz="1000" b="1" dirty="0">
                <a:solidFill>
                  <a:schemeClr val="bg2"/>
                </a:solidFill>
                <a:latin typeface="AbdoMaster-SemiBold" panose="02000500030000020004" pitchFamily="50" charset="-78"/>
                <a:cs typeface="AbdoMaster-SemiBold" panose="02000500030000020004" pitchFamily="50" charset="-78"/>
              </a:rPr>
              <a:t>المشاريع السكنية قيد التوزيع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577996A-35DB-4289-C993-1136948C85F4}"/>
              </a:ext>
            </a:extLst>
          </p:cNvPr>
          <p:cNvGrpSpPr/>
          <p:nvPr/>
        </p:nvGrpSpPr>
        <p:grpSpPr>
          <a:xfrm>
            <a:off x="3315317" y="561275"/>
            <a:ext cx="3622991" cy="1914426"/>
            <a:chOff x="3066995" y="573612"/>
            <a:chExt cx="2965815" cy="1071233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EA1365D0-D04D-17FA-DECD-B69CC3BFC09D}"/>
                </a:ext>
              </a:extLst>
            </p:cNvPr>
            <p:cNvGrpSpPr/>
            <p:nvPr/>
          </p:nvGrpSpPr>
          <p:grpSpPr>
            <a:xfrm>
              <a:off x="3224789" y="573612"/>
              <a:ext cx="2808021" cy="1071233"/>
              <a:chOff x="6457267" y="1106936"/>
              <a:chExt cx="2808021" cy="1071233"/>
            </a:xfrm>
          </p:grpSpPr>
          <p:sp>
            <p:nvSpPr>
              <p:cNvPr id="27" name="Rounded Rectangle 102">
                <a:extLst>
                  <a:ext uri="{FF2B5EF4-FFF2-40B4-BE49-F238E27FC236}">
                    <a16:creationId xmlns:a16="http://schemas.microsoft.com/office/drawing/2014/main" id="{F50B85D7-3DC9-BBAC-F621-4968B4D2D156}"/>
                  </a:ext>
                </a:extLst>
              </p:cNvPr>
              <p:cNvSpPr/>
              <p:nvPr/>
            </p:nvSpPr>
            <p:spPr>
              <a:xfrm>
                <a:off x="6457267" y="1111272"/>
                <a:ext cx="2626078" cy="1066897"/>
              </a:xfrm>
              <a:prstGeom prst="roundRect">
                <a:avLst/>
              </a:prstGeom>
              <a:solidFill>
                <a:srgbClr val="F0EFEB"/>
              </a:solidFill>
              <a:ln>
                <a:solidFill>
                  <a:srgbClr val="A8A69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r" rtl="1"/>
                <a:endParaRPr lang="ar-KW" sz="1100" dirty="0">
                  <a:solidFill>
                    <a:schemeClr val="bg2"/>
                  </a:solidFill>
                  <a:latin typeface="AbdoMaster-Normal" panose="02000500030000020004" pitchFamily="50" charset="-78"/>
                  <a:cs typeface="AbdoMaster-Normal" panose="02000500030000020004" pitchFamily="50" charset="-78"/>
                </a:endParaRPr>
              </a:p>
            </p:txBody>
          </p:sp>
          <p:sp>
            <p:nvSpPr>
              <p:cNvPr id="28" name="Hexagon 27">
                <a:extLst>
                  <a:ext uri="{FF2B5EF4-FFF2-40B4-BE49-F238E27FC236}">
                    <a16:creationId xmlns:a16="http://schemas.microsoft.com/office/drawing/2014/main" id="{8FD2F681-D14A-B07F-0037-E456EDBCD5D3}"/>
                  </a:ext>
                </a:extLst>
              </p:cNvPr>
              <p:cNvSpPr/>
              <p:nvPr/>
            </p:nvSpPr>
            <p:spPr>
              <a:xfrm>
                <a:off x="8941057" y="1106936"/>
                <a:ext cx="324231" cy="221183"/>
              </a:xfrm>
              <a:prstGeom prst="hexagon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520" dirty="0"/>
              </a:p>
            </p:txBody>
          </p:sp>
        </p:grp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33FC0CB1-BC53-4473-FD1B-2436D1130068}"/>
                </a:ext>
              </a:extLst>
            </p:cNvPr>
            <p:cNvSpPr txBox="1"/>
            <p:nvPr/>
          </p:nvSpPr>
          <p:spPr>
            <a:xfrm>
              <a:off x="3066995" y="618707"/>
              <a:ext cx="2659071" cy="1026138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r" rtl="1">
                <a:spcBef>
                  <a:spcPts val="200"/>
                </a:spcBef>
                <a:spcAft>
                  <a:spcPts val="200"/>
                </a:spcAft>
              </a:pPr>
              <a:endParaRPr lang="ar-KW" sz="1100" dirty="0">
                <a:solidFill>
                  <a:schemeClr val="bg2"/>
                </a:solidFill>
                <a:latin typeface="AbdoMaster-Normal" panose="02000500030000020004" pitchFamily="50" charset="-78"/>
                <a:cs typeface="AbdoMaster-Normal" panose="02000500030000020004" pitchFamily="50" charset="-78"/>
              </a:endParaRPr>
            </a:p>
            <a:p>
              <a:pPr marL="171450" indent="-171450" algn="r" rtl="1">
                <a:spcBef>
                  <a:spcPts val="100"/>
                </a:spcBef>
                <a:spcAft>
                  <a:spcPts val="100"/>
                </a:spcAft>
                <a:buFont typeface="Arial" panose="020B0604020202020204" pitchFamily="34" charset="0"/>
                <a:buChar char="•"/>
              </a:pPr>
              <a:r>
                <a:rPr lang="ar-KW" sz="1100" dirty="0">
                  <a:solidFill>
                    <a:schemeClr val="bg2"/>
                  </a:solidFill>
                  <a:latin typeface="AbdoMaster-Normal" panose="02000500030000020004" pitchFamily="50" charset="-78"/>
                  <a:cs typeface="AbdoMaster-Normal" panose="02000500030000020004" pitchFamily="50" charset="-78"/>
                </a:rPr>
                <a:t>اجمالي المباني العامة تحت التنفيذ: 217</a:t>
              </a:r>
            </a:p>
            <a:p>
              <a:pPr marL="628650" lvl="1" indent="-171450" algn="r" rtl="1">
                <a:spcBef>
                  <a:spcPts val="100"/>
                </a:spcBef>
                <a:spcAft>
                  <a:spcPts val="100"/>
                </a:spcAft>
                <a:buFont typeface="Arial" panose="020B0604020202020204" pitchFamily="34" charset="0"/>
                <a:buChar char="•"/>
              </a:pPr>
              <a:r>
                <a:rPr lang="ar-KW" sz="1100" dirty="0">
                  <a:solidFill>
                    <a:schemeClr val="bg2"/>
                  </a:solidFill>
                  <a:latin typeface="AbdoMaster-Normal" panose="02000500030000020004" pitchFamily="50" charset="-78"/>
                  <a:cs typeface="AbdoMaster-Normal" panose="02000500030000020004" pitchFamily="50" charset="-78"/>
                </a:rPr>
                <a:t>مدينة المطلاع السكنية :92</a:t>
              </a:r>
              <a:endParaRPr lang="en-IN" sz="1100" dirty="0">
                <a:solidFill>
                  <a:schemeClr val="bg2"/>
                </a:solidFill>
                <a:latin typeface="AbdoMaster-Normal" panose="02000500030000020004" pitchFamily="50" charset="-78"/>
                <a:cs typeface="AbdoMaster-Normal" panose="02000500030000020004" pitchFamily="50" charset="-78"/>
              </a:endParaRPr>
            </a:p>
            <a:p>
              <a:pPr marL="628650" lvl="1" indent="-171450" algn="r" rtl="1">
                <a:spcBef>
                  <a:spcPts val="100"/>
                </a:spcBef>
                <a:spcAft>
                  <a:spcPts val="100"/>
                </a:spcAft>
                <a:buFont typeface="Arial" panose="020B0604020202020204" pitchFamily="34" charset="0"/>
                <a:buChar char="•"/>
              </a:pPr>
              <a:r>
                <a:rPr lang="ar-KW" sz="1100" dirty="0">
                  <a:solidFill>
                    <a:schemeClr val="bg2"/>
                  </a:solidFill>
                  <a:latin typeface="AbdoMaster-Normal" panose="02000500030000020004" pitchFamily="50" charset="-78"/>
                  <a:cs typeface="AbdoMaster-Normal" panose="02000500030000020004" pitchFamily="50" charset="-78"/>
                </a:rPr>
                <a:t>جنوب عبد الله المبارك : 31 </a:t>
              </a:r>
            </a:p>
            <a:p>
              <a:pPr marL="628650" lvl="1" indent="-171450" algn="r" rtl="1">
                <a:spcBef>
                  <a:spcPts val="100"/>
                </a:spcBef>
                <a:spcAft>
                  <a:spcPts val="100"/>
                </a:spcAft>
                <a:buFont typeface="Arial" panose="020B0604020202020204" pitchFamily="34" charset="0"/>
                <a:buChar char="•"/>
              </a:pPr>
              <a:r>
                <a:rPr lang="ar-KW" sz="1100" dirty="0">
                  <a:solidFill>
                    <a:schemeClr val="bg2"/>
                  </a:solidFill>
                  <a:latin typeface="AbdoMaster-Normal" panose="02000500030000020004" pitchFamily="50" charset="-78"/>
                  <a:cs typeface="AbdoMaster-Normal" panose="02000500030000020004" pitchFamily="50" charset="-78"/>
                </a:rPr>
                <a:t>خيطان الجنوبي: 1</a:t>
              </a:r>
              <a:endParaRPr lang="en-US" sz="1100" dirty="0">
                <a:solidFill>
                  <a:schemeClr val="bg2"/>
                </a:solidFill>
                <a:latin typeface="AbdoMaster-Normal" panose="02000500030000020004" pitchFamily="50" charset="-78"/>
                <a:cs typeface="AbdoMaster-Normal" panose="02000500030000020004" pitchFamily="50" charset="-78"/>
              </a:endParaRPr>
            </a:p>
            <a:p>
              <a:pPr marL="628650" lvl="1" indent="-171450" algn="r" rtl="1">
                <a:spcBef>
                  <a:spcPts val="100"/>
                </a:spcBef>
                <a:spcAft>
                  <a:spcPts val="100"/>
                </a:spcAft>
                <a:buFont typeface="Arial" panose="020B0604020202020204" pitchFamily="34" charset="0"/>
                <a:buChar char="•"/>
              </a:pPr>
              <a:r>
                <a:rPr lang="ar-KW" sz="1100" dirty="0">
                  <a:solidFill>
                    <a:schemeClr val="bg2"/>
                  </a:solidFill>
                  <a:latin typeface="AbdoMaster-Normal" panose="02000500030000020004" pitchFamily="50" charset="-78"/>
                  <a:cs typeface="AbdoMaster-Normal" panose="02000500030000020004" pitchFamily="50" charset="-78"/>
                </a:rPr>
                <a:t>صباح الأحمد  17</a:t>
              </a:r>
            </a:p>
            <a:p>
              <a:pPr marL="628650" lvl="1" indent="-171450" algn="r" rtl="1">
                <a:spcBef>
                  <a:spcPts val="100"/>
                </a:spcBef>
                <a:spcAft>
                  <a:spcPts val="100"/>
                </a:spcAft>
                <a:buFont typeface="Arial" panose="020B0604020202020204" pitchFamily="34" charset="0"/>
                <a:buChar char="•"/>
              </a:pPr>
              <a:r>
                <a:rPr lang="ar-KW" sz="1100" dirty="0">
                  <a:solidFill>
                    <a:schemeClr val="bg2"/>
                  </a:solidFill>
                  <a:latin typeface="AbdoMaster-Normal" panose="02000500030000020004" pitchFamily="50" charset="-78"/>
                  <a:cs typeface="AbdoMaster-Normal" panose="02000500030000020004" pitchFamily="50" charset="-78"/>
                </a:rPr>
                <a:t>جابر الأحمد:  1 </a:t>
              </a:r>
              <a:endParaRPr lang="en-US" sz="1100" dirty="0">
                <a:solidFill>
                  <a:schemeClr val="bg2"/>
                </a:solidFill>
                <a:latin typeface="AbdoMaster-Normal" panose="02000500030000020004" pitchFamily="50" charset="-78"/>
                <a:cs typeface="AbdoMaster-Normal" panose="02000500030000020004" pitchFamily="50" charset="-78"/>
              </a:endParaRPr>
            </a:p>
            <a:p>
              <a:pPr marL="628650" lvl="1" indent="-171450" algn="r" rtl="1">
                <a:spcBef>
                  <a:spcPts val="100"/>
                </a:spcBef>
                <a:spcAft>
                  <a:spcPts val="100"/>
                </a:spcAft>
                <a:buFont typeface="Arial" panose="020B0604020202020204" pitchFamily="34" charset="0"/>
                <a:buChar char="•"/>
              </a:pPr>
              <a:r>
                <a:rPr lang="ar-KW" sz="1100" dirty="0">
                  <a:solidFill>
                    <a:schemeClr val="bg2"/>
                  </a:solidFill>
                  <a:latin typeface="AbdoMaster-Normal" panose="02000500030000020004" pitchFamily="50" charset="-78"/>
                  <a:cs typeface="AbdoMaster-Normal" panose="02000500030000020004" pitchFamily="50" charset="-78"/>
                </a:rPr>
                <a:t>سعد </a:t>
              </a:r>
              <a:r>
                <a:rPr lang="ar-KW" sz="1100" dirty="0" err="1">
                  <a:solidFill>
                    <a:schemeClr val="bg2"/>
                  </a:solidFill>
                  <a:latin typeface="AbdoMaster-Normal" panose="02000500030000020004" pitchFamily="50" charset="-78"/>
                  <a:cs typeface="AbdoMaster-Normal" panose="02000500030000020004" pitchFamily="50" charset="-78"/>
                </a:rPr>
                <a:t>العبداللة</a:t>
              </a:r>
              <a:r>
                <a:rPr lang="ar-KW" sz="1100" dirty="0">
                  <a:solidFill>
                    <a:schemeClr val="bg2"/>
                  </a:solidFill>
                  <a:latin typeface="AbdoMaster-Normal" panose="02000500030000020004" pitchFamily="50" charset="-78"/>
                  <a:cs typeface="AbdoMaster-Normal" panose="02000500030000020004" pitchFamily="50" charset="-78"/>
                </a:rPr>
                <a:t>:</a:t>
              </a:r>
              <a:r>
                <a:rPr lang="en-US" sz="1100" dirty="0">
                  <a:solidFill>
                    <a:schemeClr val="bg2"/>
                  </a:solidFill>
                  <a:latin typeface="AbdoMaster-Normal" panose="02000500030000020004" pitchFamily="50" charset="-78"/>
                  <a:cs typeface="AbdoMaster-Normal" panose="02000500030000020004" pitchFamily="50" charset="-78"/>
                </a:rPr>
                <a:t>1</a:t>
              </a:r>
              <a:endParaRPr lang="ar-KW" sz="1100" dirty="0">
                <a:solidFill>
                  <a:schemeClr val="bg2"/>
                </a:solidFill>
                <a:latin typeface="AbdoMaster-Normal" panose="02000500030000020004" pitchFamily="50" charset="-78"/>
                <a:cs typeface="AbdoMaster-Normal" panose="02000500030000020004" pitchFamily="50" charset="-78"/>
              </a:endParaRPr>
            </a:p>
            <a:p>
              <a:pPr marL="628650" lvl="1" indent="-171450" algn="r" rtl="1">
                <a:spcBef>
                  <a:spcPts val="100"/>
                </a:spcBef>
                <a:spcAft>
                  <a:spcPts val="100"/>
                </a:spcAft>
                <a:buFont typeface="Arial" panose="020B0604020202020204" pitchFamily="34" charset="0"/>
                <a:buChar char="•"/>
              </a:pPr>
              <a:r>
                <a:rPr lang="ar-KW" sz="1100" dirty="0">
                  <a:solidFill>
                    <a:schemeClr val="bg2"/>
                  </a:solidFill>
                  <a:latin typeface="AbdoMaster-Normal" panose="02000500030000020004" pitchFamily="50" charset="-78"/>
                  <a:cs typeface="AbdoMaster-Normal" panose="02000500030000020004" pitchFamily="50" charset="-78"/>
                </a:rPr>
                <a:t>المساكن الميسرة: 74</a:t>
              </a:r>
              <a:endParaRPr lang="en-US" sz="1100" dirty="0">
                <a:solidFill>
                  <a:schemeClr val="bg2"/>
                </a:solidFill>
                <a:latin typeface="AbdoMaster-Normal" panose="02000500030000020004" pitchFamily="50" charset="-78"/>
                <a:cs typeface="AbdoMaster-Normal" panose="02000500030000020004" pitchFamily="50" charset="-78"/>
              </a:endParaRPr>
            </a:p>
          </p:txBody>
        </p:sp>
        <p:pic>
          <p:nvPicPr>
            <p:cNvPr id="25" name="Graphic 24" descr="Schoolhouse with solid fill">
              <a:extLst>
                <a:ext uri="{FF2B5EF4-FFF2-40B4-BE49-F238E27FC236}">
                  <a16:creationId xmlns:a16="http://schemas.microsoft.com/office/drawing/2014/main" id="{C30A2DCB-F545-D103-19B9-8C820BAFA03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5748211" y="577948"/>
              <a:ext cx="260450" cy="185511"/>
            </a:xfrm>
            <a:prstGeom prst="rect">
              <a:avLst/>
            </a:prstGeom>
          </p:spPr>
        </p:pic>
      </p:grpSp>
      <p:sp>
        <p:nvSpPr>
          <p:cNvPr id="29" name="TextBox 28">
            <a:extLst>
              <a:ext uri="{FF2B5EF4-FFF2-40B4-BE49-F238E27FC236}">
                <a16:creationId xmlns:a16="http://schemas.microsoft.com/office/drawing/2014/main" id="{E9E917E1-A683-629F-0254-44D247AAE4B8}"/>
              </a:ext>
            </a:extLst>
          </p:cNvPr>
          <p:cNvSpPr txBox="1"/>
          <p:nvPr/>
        </p:nvSpPr>
        <p:spPr>
          <a:xfrm>
            <a:off x="4835311" y="587102"/>
            <a:ext cx="1818444" cy="8891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KW" sz="1200" b="1" dirty="0">
                <a:solidFill>
                  <a:schemeClr val="bg2"/>
                </a:solidFill>
                <a:latin typeface="AbdoMaster-SemiBold" panose="02000500030000020004" pitchFamily="50" charset="-78"/>
                <a:cs typeface="AbdoMaster-SemiBold" panose="02000500030000020004" pitchFamily="50" charset="-78"/>
              </a:rPr>
              <a:t>عدد المباني </a:t>
            </a:r>
            <a:r>
              <a:rPr lang="ar-KW" sz="1050" b="1" dirty="0">
                <a:solidFill>
                  <a:schemeClr val="bg2"/>
                </a:solidFill>
                <a:latin typeface="AbdoMaster-SemiBold" panose="02000500030000020004" pitchFamily="50" charset="-78"/>
                <a:cs typeface="AbdoMaster-SemiBold" panose="02000500030000020004" pitchFamily="50" charset="-78"/>
              </a:rPr>
              <a:t>العامة</a:t>
            </a:r>
            <a:r>
              <a:rPr lang="ar-KW" sz="1200" b="1" dirty="0">
                <a:solidFill>
                  <a:schemeClr val="bg2"/>
                </a:solidFill>
                <a:latin typeface="AbdoMaster-SemiBold" panose="02000500030000020004" pitchFamily="50" charset="-78"/>
                <a:cs typeface="AbdoMaster-SemiBold" panose="02000500030000020004" pitchFamily="50" charset="-78"/>
              </a:rPr>
              <a:t> تحت التنفيذ</a:t>
            </a:r>
          </a:p>
          <a:p>
            <a:pPr algn="ctr" rtl="1">
              <a:lnSpc>
                <a:spcPct val="150000"/>
              </a:lnSpc>
            </a:pPr>
            <a:endParaRPr lang="ar-KW" sz="1200" b="1" dirty="0">
              <a:solidFill>
                <a:srgbClr val="FF0000"/>
              </a:solidFill>
              <a:latin typeface="AbdoMaster-SemiBold" panose="02000500030000020004" pitchFamily="50" charset="-78"/>
              <a:cs typeface="AbdoMaster-SemiBold" panose="02000500030000020004" pitchFamily="50" charset="-78"/>
            </a:endParaRPr>
          </a:p>
          <a:p>
            <a:pPr algn="ctr" rtl="1">
              <a:lnSpc>
                <a:spcPct val="150000"/>
              </a:lnSpc>
            </a:pPr>
            <a:endParaRPr lang="ar-KW" sz="1200" b="1" dirty="0">
              <a:solidFill>
                <a:srgbClr val="FF0000"/>
              </a:solidFill>
              <a:latin typeface="AbdoMaster-Normal" panose="02000500030000020004" pitchFamily="50" charset="-78"/>
              <a:cs typeface="AbdoMaster-Normal" panose="02000500030000020004" pitchFamily="50" charset="-78"/>
            </a:endParaRPr>
          </a:p>
        </p:txBody>
      </p:sp>
      <p:sp>
        <p:nvSpPr>
          <p:cNvPr id="32" name="Rounded Rectangle 68">
            <a:extLst>
              <a:ext uri="{FF2B5EF4-FFF2-40B4-BE49-F238E27FC236}">
                <a16:creationId xmlns:a16="http://schemas.microsoft.com/office/drawing/2014/main" id="{9BD8996B-7D2F-8246-4C0C-69F3A8265366}"/>
              </a:ext>
            </a:extLst>
          </p:cNvPr>
          <p:cNvSpPr/>
          <p:nvPr/>
        </p:nvSpPr>
        <p:spPr>
          <a:xfrm>
            <a:off x="3459633" y="2775235"/>
            <a:ext cx="3268289" cy="3626486"/>
          </a:xfrm>
          <a:prstGeom prst="roundRect">
            <a:avLst/>
          </a:prstGeom>
          <a:solidFill>
            <a:srgbClr val="BCCCD8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rtl="1"/>
            <a:endParaRPr lang="ar-KW" sz="1100" dirty="0">
              <a:solidFill>
                <a:schemeClr val="bg2"/>
              </a:solidFill>
              <a:latin typeface="AbdoMaster-Normal" panose="02000500030000020004" pitchFamily="50" charset="-78"/>
              <a:cs typeface="AbdoMaster-Normal" panose="02000500030000020004" pitchFamily="50" charset="-78"/>
            </a:endParaRPr>
          </a:p>
          <a:p>
            <a:pPr algn="ctr" rtl="1"/>
            <a:endParaRPr lang="ar-KW" sz="1100" dirty="0">
              <a:solidFill>
                <a:schemeClr val="bg2"/>
              </a:solidFill>
              <a:latin typeface="AbdoMaster-Normal" panose="02000500030000020004" pitchFamily="50" charset="-78"/>
              <a:cs typeface="AbdoMaster-Normal" panose="02000500030000020004" pitchFamily="50" charset="-78"/>
            </a:endParaRPr>
          </a:p>
          <a:p>
            <a:pPr algn="ctr" rtl="1"/>
            <a:endParaRPr lang="ar-KW" sz="1100" dirty="0">
              <a:solidFill>
                <a:schemeClr val="bg2"/>
              </a:solidFill>
              <a:latin typeface="AbdoMaster-Normal" panose="02000500030000020004" pitchFamily="50" charset="-78"/>
              <a:cs typeface="AbdoMaster-Normal" panose="02000500030000020004" pitchFamily="50" charset="-78"/>
            </a:endParaRPr>
          </a:p>
          <a:p>
            <a:pPr algn="ctr" rtl="1"/>
            <a:endParaRPr lang="ar-KW" sz="1100" dirty="0">
              <a:solidFill>
                <a:schemeClr val="bg2"/>
              </a:solidFill>
              <a:latin typeface="AbdoMaster-Normal" panose="02000500030000020004" pitchFamily="50" charset="-78"/>
              <a:cs typeface="AbdoMaster-Normal" panose="02000500030000020004" pitchFamily="50" charset="-78"/>
            </a:endParaRPr>
          </a:p>
          <a:p>
            <a:pPr algn="ctr" rtl="1"/>
            <a:endParaRPr lang="ar-KW" sz="1100" dirty="0">
              <a:solidFill>
                <a:schemeClr val="bg2"/>
              </a:solidFill>
              <a:latin typeface="AbdoMaster-Normal" panose="02000500030000020004" pitchFamily="50" charset="-78"/>
              <a:cs typeface="AbdoMaster-Normal" panose="02000500030000020004" pitchFamily="50" charset="-78"/>
            </a:endParaRPr>
          </a:p>
          <a:p>
            <a:pPr algn="ctr" rtl="1"/>
            <a:endParaRPr lang="ar-KW" sz="1100" dirty="0">
              <a:solidFill>
                <a:schemeClr val="bg2"/>
              </a:solidFill>
              <a:latin typeface="AbdoMaster-Normal" panose="02000500030000020004" pitchFamily="50" charset="-78"/>
              <a:cs typeface="AbdoMaster-Normal" panose="02000500030000020004" pitchFamily="50" charset="-78"/>
            </a:endParaRPr>
          </a:p>
          <a:p>
            <a:pPr algn="ctr" rtl="1"/>
            <a:endParaRPr lang="ar-KW" sz="1100" dirty="0">
              <a:solidFill>
                <a:schemeClr val="bg2"/>
              </a:solidFill>
              <a:latin typeface="AbdoMaster-Normal" panose="02000500030000020004" pitchFamily="50" charset="-78"/>
              <a:cs typeface="AbdoMaster-Normal" panose="02000500030000020004" pitchFamily="50" charset="-78"/>
            </a:endParaRPr>
          </a:p>
          <a:p>
            <a:pPr algn="ctr" rtl="1"/>
            <a:endParaRPr lang="ar-KW" sz="1100" dirty="0">
              <a:solidFill>
                <a:schemeClr val="bg2"/>
              </a:solidFill>
              <a:latin typeface="AbdoMaster-Normal" panose="02000500030000020004" pitchFamily="50" charset="-78"/>
              <a:cs typeface="AbdoMaster-Normal" panose="02000500030000020004" pitchFamily="50" charset="-78"/>
            </a:endParaRPr>
          </a:p>
          <a:p>
            <a:pPr algn="ctr" rtl="1"/>
            <a:endParaRPr lang="ar-KW" sz="1100" dirty="0">
              <a:solidFill>
                <a:schemeClr val="bg2"/>
              </a:solidFill>
              <a:latin typeface="AbdoMaster-Normal" panose="02000500030000020004" pitchFamily="50" charset="-78"/>
              <a:cs typeface="AbdoMaster-Normal" panose="02000500030000020004" pitchFamily="50" charset="-78"/>
            </a:endParaRPr>
          </a:p>
        </p:txBody>
      </p:sp>
      <p:sp>
        <p:nvSpPr>
          <p:cNvPr id="33" name="Hexagon 32">
            <a:extLst>
              <a:ext uri="{FF2B5EF4-FFF2-40B4-BE49-F238E27FC236}">
                <a16:creationId xmlns:a16="http://schemas.microsoft.com/office/drawing/2014/main" id="{A99A1267-A5EB-E217-C3B1-82487C858104}"/>
              </a:ext>
            </a:extLst>
          </p:cNvPr>
          <p:cNvSpPr/>
          <p:nvPr/>
        </p:nvSpPr>
        <p:spPr>
          <a:xfrm>
            <a:off x="6625944" y="2712459"/>
            <a:ext cx="349660" cy="380205"/>
          </a:xfrm>
          <a:prstGeom prst="hexagon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520" dirty="0"/>
              <a:t>``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46A95B1-5852-C211-84DF-10743DF8C752}"/>
              </a:ext>
            </a:extLst>
          </p:cNvPr>
          <p:cNvSpPr txBox="1"/>
          <p:nvPr/>
        </p:nvSpPr>
        <p:spPr>
          <a:xfrm>
            <a:off x="2921193" y="2806306"/>
            <a:ext cx="3549065" cy="46861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KW" sz="800" b="1" u="sng" dirty="0">
                <a:solidFill>
                  <a:schemeClr val="bg2"/>
                </a:solidFill>
                <a:latin typeface="AbdoMaster-Normal" panose="02000500030000020004" pitchFamily="50" charset="-78"/>
                <a:cs typeface="AbdoMaster-Normal" panose="02000500030000020004" pitchFamily="50" charset="-78"/>
              </a:rPr>
              <a:t>مشروع جنوب مدينة صباح الأحمد</a:t>
            </a:r>
          </a:p>
          <a:p>
            <a:pPr marL="171450" indent="-1714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KW" sz="800" dirty="0">
                <a:solidFill>
                  <a:schemeClr val="bg2"/>
                </a:solidFill>
                <a:latin typeface="AbdoMaster-Normal" panose="02000500030000020004" pitchFamily="50" charset="-78"/>
                <a:cs typeface="AbdoMaster-Normal" panose="02000500030000020004" pitchFamily="50" charset="-78"/>
              </a:rPr>
              <a:t>عقد الطرق الرئيسية :</a:t>
            </a:r>
          </a:p>
          <a:p>
            <a:pPr marL="628650" lvl="1" indent="-1714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KW" sz="800" dirty="0">
                <a:solidFill>
                  <a:schemeClr val="bg2"/>
                </a:solidFill>
                <a:latin typeface="AbdoMaster-Normal" panose="02000500030000020004" pitchFamily="50" charset="-78"/>
                <a:cs typeface="AbdoMaster-Normal" panose="02000500030000020004" pitchFamily="50" charset="-78"/>
              </a:rPr>
              <a:t>نسبة الإنجاز التعاقدية :49.66% </a:t>
            </a:r>
          </a:p>
          <a:p>
            <a:pPr marL="628650" lvl="1" indent="-1714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KW" sz="800" dirty="0">
                <a:solidFill>
                  <a:schemeClr val="bg2"/>
                </a:solidFill>
                <a:latin typeface="AbdoMaster-Normal" panose="02000500030000020004" pitchFamily="50" charset="-78"/>
                <a:cs typeface="AbdoMaster-Normal" panose="02000500030000020004" pitchFamily="50" charset="-78"/>
              </a:rPr>
              <a:t>نسبة الإنجاز</a:t>
            </a:r>
            <a:r>
              <a:rPr lang="en-US" sz="800" dirty="0">
                <a:solidFill>
                  <a:schemeClr val="bg2"/>
                </a:solidFill>
                <a:latin typeface="AbdoMaster-Normal" panose="02000500030000020004" pitchFamily="50" charset="-78"/>
                <a:cs typeface="AbdoMaster-Normal" panose="02000500030000020004" pitchFamily="50" charset="-78"/>
              </a:rPr>
              <a:t> </a:t>
            </a:r>
            <a:r>
              <a:rPr lang="ar-KW" sz="800" dirty="0">
                <a:solidFill>
                  <a:schemeClr val="bg2"/>
                </a:solidFill>
                <a:latin typeface="AbdoMaster-Normal" panose="02000500030000020004" pitchFamily="50" charset="-78"/>
                <a:cs typeface="AbdoMaster-Normal" panose="02000500030000020004" pitchFamily="50" charset="-78"/>
              </a:rPr>
              <a:t> الفعلية :54.37%</a:t>
            </a:r>
          </a:p>
          <a:p>
            <a:pPr marL="171450" indent="-1714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KW" sz="800" dirty="0">
                <a:solidFill>
                  <a:schemeClr val="bg2"/>
                </a:solidFill>
                <a:latin typeface="AbdoMaster-Normal" panose="02000500030000020004" pitchFamily="50" charset="-78"/>
                <a:cs typeface="AbdoMaster-Normal" panose="02000500030000020004" pitchFamily="50" charset="-78"/>
              </a:rPr>
              <a:t>عقود البنية التحتية للضواحي:</a:t>
            </a:r>
          </a:p>
          <a:p>
            <a:pPr marL="171450" indent="-1714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KW" sz="800" dirty="0">
                <a:solidFill>
                  <a:schemeClr val="bg2"/>
                </a:solidFill>
                <a:latin typeface="AbdoMaster-Normal" panose="02000500030000020004" pitchFamily="50" charset="-78"/>
                <a:cs typeface="AbdoMaster-Normal" panose="02000500030000020004" pitchFamily="50" charset="-78"/>
              </a:rPr>
              <a:t>العقد الأول : 7623 قسيمة</a:t>
            </a:r>
          </a:p>
          <a:p>
            <a:pPr marL="628650" lvl="1" indent="-1714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KW" sz="800" dirty="0">
                <a:solidFill>
                  <a:schemeClr val="bg2"/>
                </a:solidFill>
                <a:latin typeface="AbdoMaster-Normal" panose="02000500030000020004" pitchFamily="50" charset="-78"/>
                <a:cs typeface="AbdoMaster-Normal" panose="02000500030000020004" pitchFamily="50" charset="-78"/>
              </a:rPr>
              <a:t>نسبة الإنجاز التعاقدية :9.91% </a:t>
            </a:r>
          </a:p>
          <a:p>
            <a:pPr marL="628650" lvl="1" indent="-1714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KW" sz="800" dirty="0">
                <a:solidFill>
                  <a:schemeClr val="bg2"/>
                </a:solidFill>
                <a:latin typeface="AbdoMaster-Normal" panose="02000500030000020004" pitchFamily="50" charset="-78"/>
                <a:cs typeface="AbdoMaster-Normal" panose="02000500030000020004" pitchFamily="50" charset="-78"/>
              </a:rPr>
              <a:t>نسبة الإنجاز</a:t>
            </a:r>
            <a:r>
              <a:rPr lang="en-US" sz="800" dirty="0">
                <a:solidFill>
                  <a:schemeClr val="bg2"/>
                </a:solidFill>
                <a:latin typeface="AbdoMaster-Normal" panose="02000500030000020004" pitchFamily="50" charset="-78"/>
                <a:cs typeface="AbdoMaster-Normal" panose="02000500030000020004" pitchFamily="50" charset="-78"/>
              </a:rPr>
              <a:t> </a:t>
            </a:r>
            <a:r>
              <a:rPr lang="ar-KW" sz="800" dirty="0">
                <a:solidFill>
                  <a:schemeClr val="bg2"/>
                </a:solidFill>
                <a:latin typeface="AbdoMaster-Normal" panose="02000500030000020004" pitchFamily="50" charset="-78"/>
                <a:cs typeface="AbdoMaster-Normal" panose="02000500030000020004" pitchFamily="50" charset="-78"/>
              </a:rPr>
              <a:t> الفعلية :10.69%</a:t>
            </a:r>
          </a:p>
          <a:p>
            <a:pPr marL="171450" indent="-1714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KW" sz="800" dirty="0">
                <a:solidFill>
                  <a:schemeClr val="bg2"/>
                </a:solidFill>
                <a:latin typeface="AbdoMaster-Normal" panose="02000500030000020004" pitchFamily="50" charset="-78"/>
                <a:cs typeface="AbdoMaster-Normal" panose="02000500030000020004" pitchFamily="50" charset="-78"/>
              </a:rPr>
              <a:t>العقد الثاني: 6189 وحدة سكنية </a:t>
            </a:r>
          </a:p>
          <a:p>
            <a:pPr marL="628650" lvl="1" indent="-1714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KW" sz="800" dirty="0">
                <a:solidFill>
                  <a:schemeClr val="bg2"/>
                </a:solidFill>
                <a:latin typeface="AbdoMaster-Normal" panose="02000500030000020004" pitchFamily="50" charset="-78"/>
                <a:cs typeface="AbdoMaster-Normal" panose="02000500030000020004" pitchFamily="50" charset="-78"/>
              </a:rPr>
              <a:t>نسبة الإنجاز التعاقدية :9.20% </a:t>
            </a:r>
          </a:p>
          <a:p>
            <a:pPr marL="628650" lvl="1" indent="-1714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KW" sz="800" dirty="0">
                <a:solidFill>
                  <a:schemeClr val="bg2"/>
                </a:solidFill>
                <a:latin typeface="AbdoMaster-Normal" panose="02000500030000020004" pitchFamily="50" charset="-78"/>
                <a:cs typeface="AbdoMaster-Normal" panose="02000500030000020004" pitchFamily="50" charset="-78"/>
              </a:rPr>
              <a:t>نسبة الإنجاز</a:t>
            </a:r>
            <a:r>
              <a:rPr lang="en-US" sz="800" dirty="0">
                <a:solidFill>
                  <a:schemeClr val="bg2"/>
                </a:solidFill>
                <a:latin typeface="AbdoMaster-Normal" panose="02000500030000020004" pitchFamily="50" charset="-78"/>
                <a:cs typeface="AbdoMaster-Normal" panose="02000500030000020004" pitchFamily="50" charset="-78"/>
              </a:rPr>
              <a:t> </a:t>
            </a:r>
            <a:r>
              <a:rPr lang="ar-KW" sz="800" dirty="0">
                <a:solidFill>
                  <a:schemeClr val="bg2"/>
                </a:solidFill>
                <a:latin typeface="AbdoMaster-Normal" panose="02000500030000020004" pitchFamily="50" charset="-78"/>
                <a:cs typeface="AbdoMaster-Normal" panose="02000500030000020004" pitchFamily="50" charset="-78"/>
              </a:rPr>
              <a:t> الفعلية :19.22%</a:t>
            </a:r>
          </a:p>
          <a:p>
            <a:pPr marL="171450" marR="0" lvl="0" indent="-171450" algn="r" defTabSz="4572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ar-KW" sz="8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bdoMaster-Normal" panose="02000500030000020004" pitchFamily="50" charset="-78"/>
                <a:ea typeface="+mn-ea"/>
                <a:cs typeface="AbdoMaster-Normal" panose="02000500030000020004" pitchFamily="50" charset="-78"/>
              </a:rPr>
              <a:t>العقد الثالث: 6568 قسيمة </a:t>
            </a:r>
          </a:p>
          <a:p>
            <a:pPr marL="628650" lvl="1" indent="-1714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KW" sz="800" dirty="0">
                <a:solidFill>
                  <a:schemeClr val="bg2"/>
                </a:solidFill>
                <a:latin typeface="AbdoMaster-Normal" panose="02000500030000020004" pitchFamily="50" charset="-78"/>
                <a:cs typeface="AbdoMaster-Normal" panose="02000500030000020004" pitchFamily="50" charset="-78"/>
              </a:rPr>
              <a:t>نسبة الإنجاز التعاقدية : 3.34%</a:t>
            </a:r>
          </a:p>
          <a:p>
            <a:pPr marL="628650" lvl="1" indent="-1714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KW" sz="800" dirty="0">
                <a:solidFill>
                  <a:schemeClr val="bg2"/>
                </a:solidFill>
                <a:latin typeface="AbdoMaster-Normal" panose="02000500030000020004" pitchFamily="50" charset="-78"/>
                <a:cs typeface="AbdoMaster-Normal" panose="02000500030000020004" pitchFamily="50" charset="-78"/>
              </a:rPr>
              <a:t>نسبة الإنجاز الفعلية:6.69%</a:t>
            </a:r>
          </a:p>
          <a:p>
            <a:pPr algn="r" rtl="1">
              <a:lnSpc>
                <a:spcPct val="150000"/>
              </a:lnSpc>
              <a:defRPr/>
            </a:pPr>
            <a:r>
              <a:rPr lang="ar-KW" sz="800" b="1" u="sng" dirty="0">
                <a:solidFill>
                  <a:schemeClr val="bg2"/>
                </a:solidFill>
                <a:latin typeface="AbdoMaster-Normal" panose="02000500030000020004" pitchFamily="50" charset="-78"/>
                <a:cs typeface="AbdoMaster-Normal" panose="02000500030000020004" pitchFamily="50" charset="-78"/>
              </a:rPr>
              <a:t>مشروع مدينة جنوب سعد العبدالله</a:t>
            </a:r>
          </a:p>
          <a:p>
            <a:pPr marL="171450" indent="-1714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KW" sz="800" dirty="0">
                <a:solidFill>
                  <a:schemeClr val="bg2"/>
                </a:solidFill>
                <a:latin typeface="AbdoMaster-Normal" panose="02000500030000020004" pitchFamily="50" charset="-78"/>
                <a:cs typeface="AbdoMaster-Normal" panose="02000500030000020004" pitchFamily="50" charset="-78"/>
              </a:rPr>
              <a:t>عقد الطر ق رئيسية</a:t>
            </a:r>
            <a:endParaRPr lang="en-US" sz="800" dirty="0">
              <a:solidFill>
                <a:schemeClr val="bg2"/>
              </a:solidFill>
              <a:latin typeface="AbdoMaster-Normal" panose="02000500030000020004" pitchFamily="50" charset="-78"/>
              <a:cs typeface="AbdoMaster-Normal" panose="02000500030000020004" pitchFamily="50" charset="-78"/>
            </a:endParaRPr>
          </a:p>
          <a:p>
            <a:pPr marL="628650" lvl="1" indent="-1714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KW" sz="800" dirty="0">
                <a:solidFill>
                  <a:schemeClr val="bg2"/>
                </a:solidFill>
                <a:latin typeface="AbdoMaster-Normal" panose="02000500030000020004" pitchFamily="50" charset="-78"/>
                <a:cs typeface="AbdoMaster-Normal" panose="02000500030000020004" pitchFamily="50" charset="-78"/>
              </a:rPr>
              <a:t>نسبة الإنجاز التعاقدية : 16.42%</a:t>
            </a:r>
          </a:p>
          <a:p>
            <a:pPr marL="628650" lvl="1" indent="-1714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KW" sz="800" dirty="0">
                <a:solidFill>
                  <a:schemeClr val="bg2"/>
                </a:solidFill>
                <a:latin typeface="AbdoMaster-Normal" panose="02000500030000020004" pitchFamily="50" charset="-78"/>
                <a:cs typeface="AbdoMaster-Normal" panose="02000500030000020004" pitchFamily="50" charset="-78"/>
              </a:rPr>
              <a:t>نسبة الإنجاز الفعلية:39.05%</a:t>
            </a:r>
          </a:p>
          <a:p>
            <a:pPr marL="171450" marR="0" lvl="0" indent="-171450" algn="r" defTabSz="4572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ar-KW" sz="8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bdoMaster-Normal" panose="02000500030000020004" pitchFamily="50" charset="-78"/>
              <a:ea typeface="+mn-ea"/>
              <a:cs typeface="AbdoMaster-Normal" panose="02000500030000020004" pitchFamily="50" charset="-78"/>
            </a:endParaRPr>
          </a:p>
          <a:p>
            <a:pPr marL="628650" marR="0" lvl="1" indent="-171450" algn="r" defTabSz="4572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ar-KW" sz="800" dirty="0">
              <a:solidFill>
                <a:schemeClr val="bg2"/>
              </a:solidFill>
              <a:latin typeface="AbdoMaster-Normal" panose="02000500030000020004" pitchFamily="50" charset="-78"/>
              <a:cs typeface="AbdoMaster-Normal" panose="02000500030000020004" pitchFamily="50" charset="-78"/>
            </a:endParaRPr>
          </a:p>
          <a:p>
            <a:pPr marL="171450" indent="-1714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ar-KW" sz="800" dirty="0">
              <a:solidFill>
                <a:schemeClr val="bg2"/>
              </a:solidFill>
              <a:latin typeface="AbdoMaster-Normal" panose="02000500030000020004" pitchFamily="50" charset="-78"/>
              <a:cs typeface="AbdoMaster-Normal" panose="02000500030000020004" pitchFamily="50" charset="-78"/>
            </a:endParaRPr>
          </a:p>
          <a:p>
            <a:pPr marL="171450" indent="-1714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ar-KW" sz="800" b="1" u="sng" dirty="0">
              <a:solidFill>
                <a:schemeClr val="bg2"/>
              </a:solidFill>
              <a:latin typeface="AbdoMaster-Normal" panose="02000500030000020004" pitchFamily="50" charset="-78"/>
              <a:cs typeface="AbdoMaster-Normal" panose="02000500030000020004" pitchFamily="50" charset="-78"/>
            </a:endParaRPr>
          </a:p>
          <a:p>
            <a:pPr lvl="1" algn="r" rtl="1">
              <a:lnSpc>
                <a:spcPct val="150000"/>
              </a:lnSpc>
            </a:pPr>
            <a:br>
              <a:rPr lang="ar-KW" sz="800" dirty="0">
                <a:solidFill>
                  <a:srgbClr val="171717"/>
                </a:solidFill>
                <a:latin typeface="AbdoMaster-Normal" panose="02000500030000020004" pitchFamily="50" charset="-78"/>
                <a:cs typeface="AbdoMaster-Normal" panose="02000500030000020004" pitchFamily="50" charset="-78"/>
              </a:rPr>
            </a:br>
            <a:endParaRPr lang="ar-KW" sz="800" dirty="0">
              <a:solidFill>
                <a:srgbClr val="171717"/>
              </a:solidFill>
              <a:latin typeface="AbdoMaster-Normal" panose="02000500030000020004" pitchFamily="50" charset="-78"/>
              <a:cs typeface="AbdoMaster-Normal" panose="02000500030000020004" pitchFamily="50" charset="-78"/>
            </a:endParaRPr>
          </a:p>
          <a:p>
            <a:pPr algn="r" rtl="1">
              <a:lnSpc>
                <a:spcPct val="150000"/>
              </a:lnSpc>
            </a:pPr>
            <a:endParaRPr lang="ar-KW" sz="800" dirty="0">
              <a:solidFill>
                <a:schemeClr val="bg2"/>
              </a:solidFill>
              <a:latin typeface="AbdoMaster-Normal" panose="02000500030000020004" pitchFamily="50" charset="-78"/>
              <a:cs typeface="AbdoMaster-Normal" panose="02000500030000020004" pitchFamily="50" charset="-78"/>
            </a:endParaRPr>
          </a:p>
        </p:txBody>
      </p:sp>
      <p:pic>
        <p:nvPicPr>
          <p:cNvPr id="35" name="Graphic 34" descr="Cement truck with solid fill">
            <a:extLst>
              <a:ext uri="{FF2B5EF4-FFF2-40B4-BE49-F238E27FC236}">
                <a16:creationId xmlns:a16="http://schemas.microsoft.com/office/drawing/2014/main" id="{6C1F6A3A-6F35-D8FB-DD48-43BA76238558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6673390" y="2806306"/>
            <a:ext cx="291791" cy="210877"/>
          </a:xfrm>
          <a:prstGeom prst="rect">
            <a:avLst/>
          </a:prstGeom>
        </p:spPr>
      </p:pic>
      <p:sp>
        <p:nvSpPr>
          <p:cNvPr id="36" name="Rounded Rectangle 68">
            <a:extLst>
              <a:ext uri="{FF2B5EF4-FFF2-40B4-BE49-F238E27FC236}">
                <a16:creationId xmlns:a16="http://schemas.microsoft.com/office/drawing/2014/main" id="{23EB8890-5244-A9CD-9EC4-CD603A1F6C3B}"/>
              </a:ext>
            </a:extLst>
          </p:cNvPr>
          <p:cNvSpPr/>
          <p:nvPr/>
        </p:nvSpPr>
        <p:spPr>
          <a:xfrm>
            <a:off x="232510" y="558199"/>
            <a:ext cx="3005193" cy="3938388"/>
          </a:xfrm>
          <a:prstGeom prst="roundRect">
            <a:avLst/>
          </a:prstGeom>
          <a:solidFill>
            <a:srgbClr val="BCCCD8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rtl="1"/>
            <a:endParaRPr lang="ar-KW" sz="1100" dirty="0">
              <a:solidFill>
                <a:schemeClr val="bg2"/>
              </a:solidFill>
              <a:latin typeface="AbdoMaster-Normal" panose="02000500030000020004" pitchFamily="50" charset="-78"/>
              <a:cs typeface="AbdoMaster-Normal" panose="02000500030000020004" pitchFamily="50" charset="-78"/>
            </a:endParaRPr>
          </a:p>
          <a:p>
            <a:pPr algn="ctr" rtl="1"/>
            <a:endParaRPr lang="ar-KW" sz="1100" dirty="0">
              <a:solidFill>
                <a:schemeClr val="bg2"/>
              </a:solidFill>
              <a:latin typeface="AbdoMaster-Normal" panose="02000500030000020004" pitchFamily="50" charset="-78"/>
              <a:cs typeface="AbdoMaster-Normal" panose="02000500030000020004" pitchFamily="50" charset="-78"/>
            </a:endParaRPr>
          </a:p>
          <a:p>
            <a:pPr algn="ctr" rtl="1"/>
            <a:endParaRPr lang="ar-KW" sz="1100" dirty="0">
              <a:solidFill>
                <a:schemeClr val="bg2"/>
              </a:solidFill>
              <a:latin typeface="AbdoMaster-Normal" panose="02000500030000020004" pitchFamily="50" charset="-78"/>
              <a:cs typeface="AbdoMaster-Normal" panose="02000500030000020004" pitchFamily="50" charset="-78"/>
            </a:endParaRPr>
          </a:p>
          <a:p>
            <a:pPr algn="ctr" rtl="1"/>
            <a:endParaRPr lang="ar-KW" sz="1100" dirty="0">
              <a:solidFill>
                <a:schemeClr val="bg2"/>
              </a:solidFill>
              <a:latin typeface="AbdoMaster-Normal" panose="02000500030000020004" pitchFamily="50" charset="-78"/>
              <a:cs typeface="AbdoMaster-Normal" panose="02000500030000020004" pitchFamily="50" charset="-78"/>
            </a:endParaRPr>
          </a:p>
          <a:p>
            <a:pPr algn="ctr" rtl="1"/>
            <a:endParaRPr lang="ar-KW" sz="1100" dirty="0">
              <a:solidFill>
                <a:schemeClr val="bg2"/>
              </a:solidFill>
              <a:latin typeface="AbdoMaster-Normal" panose="02000500030000020004" pitchFamily="50" charset="-78"/>
              <a:cs typeface="AbdoMaster-Normal" panose="02000500030000020004" pitchFamily="50" charset="-78"/>
            </a:endParaRPr>
          </a:p>
          <a:p>
            <a:pPr algn="ctr" rtl="1"/>
            <a:endParaRPr lang="ar-KW" sz="1100" dirty="0">
              <a:solidFill>
                <a:schemeClr val="bg2"/>
              </a:solidFill>
              <a:latin typeface="AbdoMaster-Normal" panose="02000500030000020004" pitchFamily="50" charset="-78"/>
              <a:cs typeface="AbdoMaster-Normal" panose="02000500030000020004" pitchFamily="50" charset="-78"/>
            </a:endParaRPr>
          </a:p>
          <a:p>
            <a:pPr algn="ctr" rtl="1"/>
            <a:endParaRPr lang="ar-KW" sz="1100" dirty="0">
              <a:solidFill>
                <a:schemeClr val="bg2"/>
              </a:solidFill>
              <a:latin typeface="AbdoMaster-Normal" panose="02000500030000020004" pitchFamily="50" charset="-78"/>
              <a:cs typeface="AbdoMaster-Normal" panose="02000500030000020004" pitchFamily="50" charset="-78"/>
            </a:endParaRPr>
          </a:p>
          <a:p>
            <a:pPr algn="ctr" rtl="1"/>
            <a:endParaRPr lang="ar-KW" sz="1100" dirty="0">
              <a:solidFill>
                <a:schemeClr val="bg2"/>
              </a:solidFill>
              <a:latin typeface="AbdoMaster-Normal" panose="02000500030000020004" pitchFamily="50" charset="-78"/>
              <a:cs typeface="AbdoMaster-Normal" panose="02000500030000020004" pitchFamily="50" charset="-78"/>
            </a:endParaRPr>
          </a:p>
          <a:p>
            <a:pPr algn="ctr" rtl="1"/>
            <a:endParaRPr lang="ar-KW" sz="1100" dirty="0">
              <a:solidFill>
                <a:schemeClr val="bg2"/>
              </a:solidFill>
              <a:latin typeface="AbdoMaster-Normal" panose="02000500030000020004" pitchFamily="50" charset="-78"/>
              <a:cs typeface="AbdoMaster-Normal" panose="02000500030000020004" pitchFamily="50" charset="-78"/>
            </a:endParaRPr>
          </a:p>
        </p:txBody>
      </p:sp>
      <p:sp>
        <p:nvSpPr>
          <p:cNvPr id="37" name="Hexagon 36">
            <a:extLst>
              <a:ext uri="{FF2B5EF4-FFF2-40B4-BE49-F238E27FC236}">
                <a16:creationId xmlns:a16="http://schemas.microsoft.com/office/drawing/2014/main" id="{00387588-6021-4EE1-435C-4D3F49756828}"/>
              </a:ext>
            </a:extLst>
          </p:cNvPr>
          <p:cNvSpPr/>
          <p:nvPr/>
        </p:nvSpPr>
        <p:spPr>
          <a:xfrm>
            <a:off x="3086935" y="637395"/>
            <a:ext cx="372698" cy="319161"/>
          </a:xfrm>
          <a:prstGeom prst="hexagon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520" dirty="0"/>
              <a:t>``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B7DBE47-AF2D-AE1D-13A0-526987C5E2A2}"/>
              </a:ext>
            </a:extLst>
          </p:cNvPr>
          <p:cNvSpPr txBox="1"/>
          <p:nvPr/>
        </p:nvSpPr>
        <p:spPr>
          <a:xfrm>
            <a:off x="-355700" y="475401"/>
            <a:ext cx="3263367" cy="54248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  <a:defRPr/>
            </a:pPr>
            <a:r>
              <a:rPr lang="ar-KW" sz="800" b="1" u="sng" dirty="0">
                <a:solidFill>
                  <a:schemeClr val="bg2"/>
                </a:solidFill>
                <a:latin typeface="AbdoMaster-Normal" panose="02000500030000020004" pitchFamily="50" charset="-78"/>
                <a:cs typeface="AbdoMaster-Normal" panose="02000500030000020004" pitchFamily="50" charset="-78"/>
              </a:rPr>
              <a:t>عقود البنية التحتية للضواحي بمشروع مدينة جنوب سعد العبدالله</a:t>
            </a:r>
          </a:p>
          <a:p>
            <a:pPr marL="171450" indent="-1714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KW" sz="800" dirty="0">
                <a:solidFill>
                  <a:schemeClr val="bg2"/>
                </a:solidFill>
                <a:latin typeface="AbdoMaster-Normal" panose="02000500030000020004" pitchFamily="50" charset="-78"/>
                <a:cs typeface="AbdoMaster-Normal" panose="02000500030000020004" pitchFamily="50" charset="-78"/>
              </a:rPr>
              <a:t>العقد الأول: 8677 قسيمة</a:t>
            </a:r>
          </a:p>
          <a:p>
            <a:pPr marL="628650" marR="0" lvl="1" indent="-171450" algn="r" defTabSz="4572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ar-KW" sz="8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bdoMaster-Normal" panose="02000500030000020004" pitchFamily="50" charset="-78"/>
                <a:ea typeface="+mn-ea"/>
                <a:cs typeface="AbdoMaster-Normal" panose="02000500030000020004" pitchFamily="50" charset="-78"/>
              </a:rPr>
              <a:t>المشروع بالفترة التحضيرية </a:t>
            </a:r>
          </a:p>
          <a:p>
            <a:pPr marL="171450" marR="0" lvl="0" indent="-171450" algn="r" defTabSz="4572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ar-KW" sz="8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bdoMaster-Normal" panose="02000500030000020004" pitchFamily="50" charset="-78"/>
                <a:ea typeface="+mn-ea"/>
                <a:cs typeface="AbdoMaster-Normal" panose="02000500030000020004" pitchFamily="50" charset="-78"/>
              </a:rPr>
              <a:t>العقد الثاني: 7649 قسيمة</a:t>
            </a:r>
          </a:p>
          <a:p>
            <a:pPr marL="628650" marR="0" lvl="1" indent="-171450" algn="r" defTabSz="4572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ar-KW" sz="8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bdoMaster-Normal" panose="02000500030000020004" pitchFamily="50" charset="-78"/>
                <a:ea typeface="+mn-ea"/>
                <a:cs typeface="AbdoMaster-Normal" panose="02000500030000020004" pitchFamily="50" charset="-78"/>
              </a:rPr>
              <a:t>المشروع بالفترة التحضيرية </a:t>
            </a:r>
          </a:p>
          <a:p>
            <a:pPr marL="171450" marR="0" lvl="0" indent="-171450" algn="r" defTabSz="4572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ar-KW" sz="8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bdoMaster-Normal" panose="02000500030000020004" pitchFamily="50" charset="-78"/>
                <a:ea typeface="+mn-ea"/>
                <a:cs typeface="AbdoMaster-Normal" panose="02000500030000020004" pitchFamily="50" charset="-78"/>
              </a:rPr>
              <a:t>العقد الثالث 7225 قسيمة</a:t>
            </a:r>
          </a:p>
          <a:p>
            <a:pPr marL="628650" marR="0" lvl="1" indent="-171450" algn="r" defTabSz="4572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ar-KW" sz="8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bdoMaster-Normal" panose="02000500030000020004" pitchFamily="50" charset="-78"/>
                <a:ea typeface="+mn-ea"/>
                <a:cs typeface="AbdoMaster-Normal" panose="02000500030000020004" pitchFamily="50" charset="-78"/>
              </a:rPr>
              <a:t>المشروع بالفترة التحضيرية </a:t>
            </a:r>
            <a:endParaRPr lang="ar-KW" sz="800" b="1" u="sng" dirty="0">
              <a:solidFill>
                <a:schemeClr val="bg2"/>
              </a:solidFill>
              <a:latin typeface="AbdoMaster-Normal" panose="02000500030000020004" pitchFamily="50" charset="-78"/>
              <a:cs typeface="AbdoMaster-Normal" panose="02000500030000020004" pitchFamily="50" charset="-78"/>
            </a:endParaRPr>
          </a:p>
          <a:p>
            <a:pPr algn="r" rtl="1">
              <a:lnSpc>
                <a:spcPct val="150000"/>
              </a:lnSpc>
            </a:pPr>
            <a:r>
              <a:rPr lang="ar-KW" sz="800" b="1" u="sng" dirty="0">
                <a:solidFill>
                  <a:schemeClr val="bg2"/>
                </a:solidFill>
                <a:latin typeface="AbdoMaster-Normal" panose="02000500030000020004" pitchFamily="50" charset="-78"/>
                <a:cs typeface="AbdoMaster-Normal" panose="02000500030000020004" pitchFamily="50" charset="-78"/>
              </a:rPr>
              <a:t>مشروع المساكن الميسرة</a:t>
            </a:r>
          </a:p>
          <a:p>
            <a:pPr marL="171450" indent="-1714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KW" sz="800" dirty="0">
                <a:solidFill>
                  <a:schemeClr val="bg2"/>
                </a:solidFill>
                <a:latin typeface="AbdoMaster-Normal" panose="02000500030000020004" pitchFamily="50" charset="-78"/>
                <a:cs typeface="AbdoMaster-Normal" panose="02000500030000020004" pitchFamily="50" charset="-78"/>
              </a:rPr>
              <a:t>العقد الأول: 1568 بيت </a:t>
            </a:r>
          </a:p>
          <a:p>
            <a:pPr marL="628650" lvl="1" indent="-1714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KW" sz="800" dirty="0">
                <a:solidFill>
                  <a:schemeClr val="bg2"/>
                </a:solidFill>
                <a:latin typeface="AbdoMaster-Normal" panose="02000500030000020004" pitchFamily="50" charset="-78"/>
                <a:cs typeface="AbdoMaster-Normal" panose="02000500030000020004" pitchFamily="50" charset="-78"/>
              </a:rPr>
              <a:t>نسبة الإنجاز التعاقدية : 3.01%</a:t>
            </a:r>
          </a:p>
          <a:p>
            <a:pPr marL="628650" lvl="1" indent="-1714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KW" sz="800" dirty="0">
                <a:solidFill>
                  <a:schemeClr val="bg2"/>
                </a:solidFill>
                <a:latin typeface="AbdoMaster-Normal" panose="02000500030000020004" pitchFamily="50" charset="-78"/>
                <a:cs typeface="AbdoMaster-Normal" panose="02000500030000020004" pitchFamily="50" charset="-78"/>
              </a:rPr>
              <a:t>نسبة الإنجاز الفعلية:8.51%</a:t>
            </a:r>
          </a:p>
          <a:p>
            <a:pPr marL="171450" marR="0" lvl="0" indent="-171450" algn="r" defTabSz="4572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ar-KW" sz="8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bdoMaster-Normal" panose="02000500030000020004" pitchFamily="50" charset="-78"/>
                <a:ea typeface="+mn-ea"/>
                <a:cs typeface="AbdoMaster-Normal" panose="02000500030000020004" pitchFamily="50" charset="-78"/>
              </a:rPr>
              <a:t>العقد الثاني: 1777 بيت </a:t>
            </a:r>
          </a:p>
          <a:p>
            <a:pPr marL="628650" lvl="1" indent="-1714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KW" sz="800" dirty="0">
                <a:solidFill>
                  <a:schemeClr val="bg2"/>
                </a:solidFill>
                <a:latin typeface="AbdoMaster-Normal" panose="02000500030000020004" pitchFamily="50" charset="-78"/>
                <a:cs typeface="AbdoMaster-Normal" panose="02000500030000020004" pitchFamily="50" charset="-78"/>
              </a:rPr>
              <a:t>نسبة الإنجاز التعاقدية : 1.2%</a:t>
            </a:r>
          </a:p>
          <a:p>
            <a:pPr marL="628650" lvl="1" indent="-1714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KW" sz="800" dirty="0">
                <a:solidFill>
                  <a:schemeClr val="bg2"/>
                </a:solidFill>
                <a:latin typeface="AbdoMaster-Normal" panose="02000500030000020004" pitchFamily="50" charset="-78"/>
                <a:cs typeface="AbdoMaster-Normal" panose="02000500030000020004" pitchFamily="50" charset="-78"/>
              </a:rPr>
              <a:t>نسبة الإنجاز الفعلية:5.54%</a:t>
            </a:r>
          </a:p>
          <a:p>
            <a:pPr marL="171450" indent="-1714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KW" sz="800" dirty="0">
                <a:solidFill>
                  <a:schemeClr val="bg2"/>
                </a:solidFill>
                <a:latin typeface="AbdoMaster-Normal" panose="02000500030000020004" pitchFamily="50" charset="-78"/>
                <a:cs typeface="AbdoMaster-Normal" panose="02000500030000020004" pitchFamily="50" charset="-78"/>
              </a:rPr>
              <a:t>العقد الثالث: 1162 بيت </a:t>
            </a:r>
          </a:p>
          <a:p>
            <a:pPr marL="628650" marR="0" lvl="1" indent="-171450" algn="r" defTabSz="4572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ar-KW" sz="8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bdoMaster-Normal" panose="02000500030000020004" pitchFamily="50" charset="-78"/>
                <a:ea typeface="+mn-ea"/>
                <a:cs typeface="AbdoMaster-Normal" panose="02000500030000020004" pitchFamily="50" charset="-78"/>
              </a:rPr>
              <a:t>المشروع بالفترة التحضيرية </a:t>
            </a:r>
          </a:p>
          <a:p>
            <a:pPr marL="171450" marR="0" lvl="0" indent="-171450" algn="r" defTabSz="4572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ar-KW" sz="8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bdoMaster-Normal" panose="02000500030000020004" pitchFamily="50" charset="-78"/>
                <a:ea typeface="+mn-ea"/>
                <a:cs typeface="AbdoMaster-Normal" panose="02000500030000020004" pitchFamily="50" charset="-78"/>
              </a:rPr>
              <a:t>العقد الرابع: 1700 بيت </a:t>
            </a:r>
          </a:p>
          <a:p>
            <a:pPr marL="628650" marR="0" lvl="1" indent="-171450" algn="r" defTabSz="4572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ar-KW" sz="8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bdoMaster-Normal" panose="02000500030000020004" pitchFamily="50" charset="-78"/>
                <a:ea typeface="+mn-ea"/>
                <a:cs typeface="AbdoMaster-Normal" panose="02000500030000020004" pitchFamily="50" charset="-78"/>
              </a:rPr>
              <a:t>المشروع بالفترة التحضيرية </a:t>
            </a:r>
          </a:p>
          <a:p>
            <a:pPr marL="171450" indent="-1714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KW" sz="800" dirty="0">
                <a:solidFill>
                  <a:schemeClr val="bg2"/>
                </a:solidFill>
                <a:latin typeface="AbdoMaster-Normal" panose="02000500030000020004" pitchFamily="50" charset="-78"/>
                <a:cs typeface="AbdoMaster-Normal" panose="02000500030000020004" pitchFamily="50" charset="-78"/>
              </a:rPr>
              <a:t>العقد الخامس: 1608 بيت </a:t>
            </a:r>
          </a:p>
          <a:p>
            <a:pPr marL="628650" marR="0" lvl="1" indent="-171450" algn="r" defTabSz="4572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ar-KW" sz="8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bdoMaster-Normal" panose="02000500030000020004" pitchFamily="50" charset="-78"/>
                <a:ea typeface="+mn-ea"/>
                <a:cs typeface="AbdoMaster-Normal" panose="02000500030000020004" pitchFamily="50" charset="-78"/>
              </a:rPr>
              <a:t>المشروع بالفترة التحضيرية </a:t>
            </a:r>
          </a:p>
          <a:p>
            <a:pPr marL="171450" marR="0" lvl="0" indent="-171450" algn="r" defTabSz="4572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ar-KW" sz="8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bdoMaster-Normal" panose="02000500030000020004" pitchFamily="50" charset="-78"/>
                <a:ea typeface="+mn-ea"/>
                <a:cs typeface="AbdoMaster-Normal" panose="02000500030000020004" pitchFamily="50" charset="-78"/>
              </a:rPr>
              <a:t>العقد السادس: 1985 بيت </a:t>
            </a:r>
          </a:p>
          <a:p>
            <a:pPr marL="628650" marR="0" lvl="1" indent="-171450" algn="r" defTabSz="4572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ar-KW" sz="8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bdoMaster-Normal" panose="02000500030000020004" pitchFamily="50" charset="-78"/>
                <a:ea typeface="+mn-ea"/>
                <a:cs typeface="AbdoMaster-Normal" panose="02000500030000020004" pitchFamily="50" charset="-78"/>
              </a:rPr>
              <a:t>المشروع بالفترة التحضيرية </a:t>
            </a:r>
          </a:p>
          <a:p>
            <a:pPr marR="0" lvl="0" algn="r" defTabSz="4572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ar-KW" sz="8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bdoMaster-Normal" panose="02000500030000020004" pitchFamily="50" charset="-78"/>
              <a:ea typeface="+mn-ea"/>
              <a:cs typeface="AbdoMaster-Normal" panose="02000500030000020004" pitchFamily="50" charset="-78"/>
            </a:endParaRPr>
          </a:p>
          <a:p>
            <a:pPr marL="628650" marR="0" lvl="1" indent="-171450" algn="r" defTabSz="4572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ar-KW" sz="800" dirty="0">
              <a:solidFill>
                <a:schemeClr val="bg2"/>
              </a:solidFill>
              <a:latin typeface="AbdoMaster-Normal" panose="02000500030000020004" pitchFamily="50" charset="-78"/>
              <a:cs typeface="AbdoMaster-Normal" panose="02000500030000020004" pitchFamily="50" charset="-78"/>
            </a:endParaRPr>
          </a:p>
          <a:p>
            <a:pPr marL="171450" indent="-1714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ar-KW" sz="800" dirty="0">
              <a:solidFill>
                <a:schemeClr val="bg2"/>
              </a:solidFill>
              <a:latin typeface="AbdoMaster-Normal" panose="02000500030000020004" pitchFamily="50" charset="-78"/>
              <a:cs typeface="AbdoMaster-Normal" panose="02000500030000020004" pitchFamily="50" charset="-78"/>
            </a:endParaRPr>
          </a:p>
          <a:p>
            <a:pPr marL="171450" indent="-1714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ar-KW" sz="800" b="1" u="sng" dirty="0">
              <a:solidFill>
                <a:schemeClr val="bg2"/>
              </a:solidFill>
              <a:latin typeface="AbdoMaster-Normal" panose="02000500030000020004" pitchFamily="50" charset="-78"/>
              <a:cs typeface="AbdoMaster-Normal" panose="02000500030000020004" pitchFamily="50" charset="-78"/>
            </a:endParaRPr>
          </a:p>
          <a:p>
            <a:pPr lvl="1" algn="r" rtl="1">
              <a:lnSpc>
                <a:spcPct val="150000"/>
              </a:lnSpc>
            </a:pPr>
            <a:br>
              <a:rPr lang="ar-KW" sz="800" dirty="0">
                <a:solidFill>
                  <a:srgbClr val="171717"/>
                </a:solidFill>
                <a:latin typeface="AbdoMaster-Normal" panose="02000500030000020004" pitchFamily="50" charset="-78"/>
                <a:cs typeface="AbdoMaster-Normal" panose="02000500030000020004" pitchFamily="50" charset="-78"/>
              </a:rPr>
            </a:br>
            <a:endParaRPr lang="ar-KW" sz="800" dirty="0">
              <a:solidFill>
                <a:srgbClr val="171717"/>
              </a:solidFill>
              <a:latin typeface="AbdoMaster-Normal" panose="02000500030000020004" pitchFamily="50" charset="-78"/>
              <a:cs typeface="AbdoMaster-Normal" panose="02000500030000020004" pitchFamily="50" charset="-78"/>
            </a:endParaRPr>
          </a:p>
          <a:p>
            <a:pPr algn="r" rtl="1">
              <a:lnSpc>
                <a:spcPct val="150000"/>
              </a:lnSpc>
            </a:pPr>
            <a:endParaRPr lang="ar-KW" sz="800" dirty="0">
              <a:solidFill>
                <a:schemeClr val="bg2"/>
              </a:solidFill>
              <a:latin typeface="AbdoMaster-Normal" panose="02000500030000020004" pitchFamily="50" charset="-78"/>
              <a:cs typeface="AbdoMaster-Normal" panose="02000500030000020004" pitchFamily="50" charset="-78"/>
            </a:endParaRPr>
          </a:p>
        </p:txBody>
      </p:sp>
      <p:pic>
        <p:nvPicPr>
          <p:cNvPr id="39" name="Graphic 38" descr="Cement truck with solid fill">
            <a:extLst>
              <a:ext uri="{FF2B5EF4-FFF2-40B4-BE49-F238E27FC236}">
                <a16:creationId xmlns:a16="http://schemas.microsoft.com/office/drawing/2014/main" id="{8984FC5E-11DB-C2AD-9B65-CB733A7A9796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3139525" y="697743"/>
            <a:ext cx="268302" cy="212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4186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3">
      <a:dk1>
        <a:srgbClr val="FFFFFF"/>
      </a:dk1>
      <a:lt1>
        <a:srgbClr val="FFFFFF"/>
      </a:lt1>
      <a:dk2>
        <a:srgbClr val="171717"/>
      </a:dk2>
      <a:lt2>
        <a:srgbClr val="171717"/>
      </a:lt2>
      <a:accent1>
        <a:srgbClr val="82424B"/>
      </a:accent1>
      <a:accent2>
        <a:srgbClr val="A8A690"/>
      </a:accent2>
      <a:accent3>
        <a:srgbClr val="CAC9BC"/>
      </a:accent3>
      <a:accent4>
        <a:srgbClr val="49657D"/>
      </a:accent4>
      <a:accent5>
        <a:srgbClr val="EDEDE6"/>
      </a:accent5>
      <a:accent6>
        <a:srgbClr val="82424B"/>
      </a:accent6>
      <a:hlink>
        <a:srgbClr val="3C5468"/>
      </a:hlink>
      <a:folHlink>
        <a:srgbClr val="49657D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44963</TotalTime>
  <Words>480</Words>
  <Application>Microsoft Office PowerPoint</Application>
  <PresentationFormat>A4 Paper (210x297 mm)</PresentationFormat>
  <Paragraphs>120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AbdoMaster-Normal</vt:lpstr>
      <vt:lpstr>AbdoMaster-SemiBold</vt:lpstr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Noor AlMershed</dc:creator>
  <cp:lastModifiedBy>Fatemah Aldharman</cp:lastModifiedBy>
  <cp:revision>686</cp:revision>
  <cp:lastPrinted>2025-07-02T06:23:02Z</cp:lastPrinted>
  <dcterms:created xsi:type="dcterms:W3CDTF">2021-08-16T06:08:06Z</dcterms:created>
  <dcterms:modified xsi:type="dcterms:W3CDTF">2025-07-09T06:40:14Z</dcterms:modified>
</cp:coreProperties>
</file>