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4" r:id="rId2"/>
  </p:sldIdLst>
  <p:sldSz cx="9906000" cy="6858000" type="A4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CD8"/>
    <a:srgbClr val="DCD4D5"/>
    <a:srgbClr val="82424B"/>
    <a:srgbClr val="49657D"/>
    <a:srgbClr val="A8A690"/>
    <a:srgbClr val="F0EFEB"/>
    <a:srgbClr val="E4E2DC"/>
    <a:srgbClr val="B4C6D4"/>
    <a:srgbClr val="8D7E69"/>
    <a:srgbClr val="673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75950831679174"/>
          <c:y val="0"/>
          <c:w val="0.74339274151602319"/>
          <c:h val="0.642314450502621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القسائم الجاهزة للتسليم </c:v>
                </c:pt>
              </c:strCache>
            </c:strRef>
          </c:tx>
          <c:spPr>
            <a:solidFill>
              <a:srgbClr val="DCD4D5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28288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CD0-4329-82FC-56CEF0DD68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خيطان </c:v>
                </c:pt>
                <c:pt idx="1">
                  <c:v>جنوب عبدالله المبارك </c:v>
                </c:pt>
                <c:pt idx="2">
                  <c:v>مدينة المطلاع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1448</c:v>
                </c:pt>
                <c:pt idx="1">
                  <c:v>3260</c:v>
                </c:pt>
                <c:pt idx="2">
                  <c:v>28288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D0-4329-82FC-56CEF0DD68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القسائم المسلمة </c:v>
                </c:pt>
              </c:strCache>
            </c:strRef>
          </c:tx>
          <c:spPr>
            <a:solidFill>
              <a:srgbClr val="82424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96190304329827E-2"/>
                  <c:y val="2.7801776978669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D0-4329-82FC-56CEF0DD68D6}"/>
                </c:ext>
              </c:extLst>
            </c:dLbl>
            <c:dLbl>
              <c:idx val="1"/>
              <c:layout>
                <c:manualLayout>
                  <c:x val="1.9258653815533877E-2"/>
                  <c:y val="9.26762384560600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17882201656229"/>
                      <c:h val="0.12960298186827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CD0-4329-82FC-56CEF0DD68D6}"/>
                </c:ext>
              </c:extLst>
            </c:dLbl>
            <c:dLbl>
              <c:idx val="2"/>
              <c:layout>
                <c:manualLayout>
                  <c:x val="4.236870478232585E-2"/>
                  <c:y val="2.7801776978669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D0-4329-82FC-56CEF0DD68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خيطان </c:v>
                </c:pt>
                <c:pt idx="1">
                  <c:v>جنوب عبدالله المبارك </c:v>
                </c:pt>
                <c:pt idx="2">
                  <c:v>مدينة المطلاع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1378</c:v>
                </c:pt>
                <c:pt idx="1">
                  <c:v>3230</c:v>
                </c:pt>
                <c:pt idx="2">
                  <c:v>27143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D0-4329-82FC-56CEF0DD68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3724336"/>
        <c:axId val="222674832"/>
      </c:barChart>
      <c:catAx>
        <c:axId val="15372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2"/>
                </a:solidFill>
                <a:latin typeface="AbdoMaster-Normal" panose="02000500030000020004" pitchFamily="50" charset="-78"/>
                <a:ea typeface="+mn-ea"/>
                <a:cs typeface="AbdoMaster-Normal" panose="02000500030000020004" pitchFamily="50" charset="-78"/>
              </a:defRPr>
            </a:pPr>
            <a:endParaRPr lang="en-US"/>
          </a:p>
        </c:txPr>
        <c:crossAx val="222674832"/>
        <c:crosses val="autoZero"/>
        <c:auto val="1"/>
        <c:lblAlgn val="ctr"/>
        <c:lblOffset val="100"/>
        <c:noMultiLvlLbl val="0"/>
      </c:catAx>
      <c:valAx>
        <c:axId val="222674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3724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238784969607457E-3"/>
          <c:y val="4.7914046704762979E-2"/>
          <c:w val="0.23960063628878048"/>
          <c:h val="0.946004906269350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bg2"/>
              </a:solidFill>
              <a:latin typeface="AbdoMaster-Normal" panose="02000500030000020004" pitchFamily="50" charset="-78"/>
              <a:ea typeface="+mn-ea"/>
              <a:cs typeface="AbdoMaster-Normal" panose="02000500030000020004" pitchFamily="50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FF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4BEA-3BEC-40DA-B9F5-BDB6B5835C9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19B8-9CB1-4CFF-8522-7D2EF8FA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6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4BEA-3BEC-40DA-B9F5-BDB6B5835C9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19B8-9CB1-4CFF-8522-7D2EF8FA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4BEA-3BEC-40DA-B9F5-BDB6B5835C9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19B8-9CB1-4CFF-8522-7D2EF8FA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6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4BEA-3BEC-40DA-B9F5-BDB6B5835C9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19B8-9CB1-4CFF-8522-7D2EF8FA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1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4BEA-3BEC-40DA-B9F5-BDB6B5835C9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19B8-9CB1-4CFF-8522-7D2EF8FA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6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4BEA-3BEC-40DA-B9F5-BDB6B5835C9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19B8-9CB1-4CFF-8522-7D2EF8FA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1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4BEA-3BEC-40DA-B9F5-BDB6B5835C9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19B8-9CB1-4CFF-8522-7D2EF8FA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6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4BEA-3BEC-40DA-B9F5-BDB6B5835C9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19B8-9CB1-4CFF-8522-7D2EF8FA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6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4BEA-3BEC-40DA-B9F5-BDB6B5835C9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19B8-9CB1-4CFF-8522-7D2EF8FA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5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4BEA-3BEC-40DA-B9F5-BDB6B5835C9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19B8-9CB1-4CFF-8522-7D2EF8FA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7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4BEA-3BEC-40DA-B9F5-BDB6B5835C9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219B8-9CB1-4CFF-8522-7D2EF8FA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8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E4BEA-3BEC-40DA-B9F5-BDB6B5835C9B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219B8-9CB1-4CFF-8522-7D2EF8FA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1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5.sv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chart" Target="../charts/chart1.xml"/><Relationship Id="rId10" Type="http://schemas.openxmlformats.org/officeDocument/2006/relationships/image" Target="../media/image9.svg"/><Relationship Id="rId19" Type="http://schemas.openxmlformats.org/officeDocument/2006/relationships/image" Target="../media/image17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pie chart&#10;&#10;Description automatically generated">
            <a:extLst>
              <a:ext uri="{FF2B5EF4-FFF2-40B4-BE49-F238E27FC236}">
                <a16:creationId xmlns:a16="http://schemas.microsoft.com/office/drawing/2014/main" id="{19A2D295-2670-4FC1-AAAE-DDFEC90449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382" y="123884"/>
            <a:ext cx="508069" cy="449701"/>
          </a:xfrm>
          <a:prstGeom prst="rect">
            <a:avLst/>
          </a:prstGeom>
        </p:spPr>
      </p:pic>
      <p:sp>
        <p:nvSpPr>
          <p:cNvPr id="5" name="Freeform 439"/>
          <p:cNvSpPr/>
          <p:nvPr/>
        </p:nvSpPr>
        <p:spPr>
          <a:xfrm>
            <a:off x="87549" y="124231"/>
            <a:ext cx="9222833" cy="449701"/>
          </a:xfrm>
          <a:prstGeom prst="rect">
            <a:avLst/>
          </a:prstGeom>
          <a:solidFill>
            <a:srgbClr val="673139"/>
          </a:solidFill>
          <a:ln w="12700">
            <a:miter lim="400000"/>
          </a:ln>
        </p:spPr>
        <p:txBody>
          <a:bodyPr lIns="45719" rIns="45719" anchor="ctr"/>
          <a:lstStyle/>
          <a:p>
            <a:endParaRPr sz="252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642456" y="-1447549"/>
            <a:ext cx="461665" cy="35714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ar-KW" dirty="0">
                <a:solidFill>
                  <a:schemeClr val="bg1"/>
                </a:solidFill>
                <a:latin typeface="AbdoMaster-Normal" panose="02000500030000020004" pitchFamily="50" charset="-78"/>
                <a:cs typeface="AbdoMaster-Normal" panose="02000500030000020004" pitchFamily="50" charset="-78"/>
              </a:rPr>
              <a:t>تـقــريـر </a:t>
            </a:r>
            <a:r>
              <a:rPr lang="ar-KW" dirty="0" err="1">
                <a:solidFill>
                  <a:schemeClr val="bg1"/>
                </a:solidFill>
                <a:latin typeface="AbdoMaster-Normal" panose="02000500030000020004" pitchFamily="50" charset="-78"/>
                <a:cs typeface="AbdoMaster-Normal" panose="02000500030000020004" pitchFamily="50" charset="-78"/>
              </a:rPr>
              <a:t>شـهـرديسمبر</a:t>
            </a:r>
            <a:r>
              <a:rPr lang="ar-KW" dirty="0">
                <a:solidFill>
                  <a:schemeClr val="bg1"/>
                </a:solidFill>
                <a:latin typeface="AbdoMaster-Normal" panose="02000500030000020004" pitchFamily="50" charset="-78"/>
                <a:cs typeface="AbdoMaster-Normal" panose="02000500030000020004" pitchFamily="50" charset="-78"/>
              </a:rPr>
              <a:t> 2023</a:t>
            </a:r>
            <a:endParaRPr lang="en-US" dirty="0">
              <a:solidFill>
                <a:schemeClr val="bg1"/>
              </a:solidFill>
              <a:latin typeface="AbdoMaster-Normal" panose="02000500030000020004" pitchFamily="50" charset="-78"/>
              <a:cs typeface="AbdoMaster-Normal" panose="02000500030000020004" pitchFamily="50" charset="-78"/>
            </a:endParaRPr>
          </a:p>
        </p:txBody>
      </p:sp>
      <p:pic>
        <p:nvPicPr>
          <p:cNvPr id="91" name="Graphic 4" descr="Schoolhouse with solid fill">
            <a:extLst>
              <a:ext uri="{FF2B5EF4-FFF2-40B4-BE49-F238E27FC236}">
                <a16:creationId xmlns:a16="http://schemas.microsoft.com/office/drawing/2014/main" id="{193FADB7-D2B6-48E6-9BFB-8CFFF2A6B7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50807" y="6102987"/>
            <a:ext cx="408223" cy="408223"/>
          </a:xfrm>
          <a:prstGeom prst="rect">
            <a:avLst/>
          </a:prstGeom>
        </p:spPr>
      </p:pic>
      <p:pic>
        <p:nvPicPr>
          <p:cNvPr id="3" name="Graphic 18" descr="Warning">
            <a:extLst>
              <a:ext uri="{FF2B5EF4-FFF2-40B4-BE49-F238E27FC236}">
                <a16:creationId xmlns:a16="http://schemas.microsoft.com/office/drawing/2014/main" id="{510E5DD1-06DB-3E03-8AE2-9F96897A59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70379" y="956556"/>
            <a:ext cx="294037" cy="262626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36827A3-A65F-F687-F572-BAACF00A7954}"/>
              </a:ext>
            </a:extLst>
          </p:cNvPr>
          <p:cNvGrpSpPr/>
          <p:nvPr/>
        </p:nvGrpSpPr>
        <p:grpSpPr>
          <a:xfrm>
            <a:off x="6736505" y="731285"/>
            <a:ext cx="3081946" cy="380205"/>
            <a:chOff x="6476301" y="945256"/>
            <a:chExt cx="3081946" cy="380205"/>
          </a:xfrm>
        </p:grpSpPr>
        <p:sp>
          <p:nvSpPr>
            <p:cNvPr id="7" name="Rounded Rectangle 68">
              <a:extLst>
                <a:ext uri="{FF2B5EF4-FFF2-40B4-BE49-F238E27FC236}">
                  <a16:creationId xmlns:a16="http://schemas.microsoft.com/office/drawing/2014/main" id="{7281E810-0EBA-08DF-D749-C48692DC49FF}"/>
                </a:ext>
              </a:extLst>
            </p:cNvPr>
            <p:cNvSpPr/>
            <p:nvPr/>
          </p:nvSpPr>
          <p:spPr>
            <a:xfrm>
              <a:off x="6476301" y="945256"/>
              <a:ext cx="2626077" cy="380205"/>
            </a:xfrm>
            <a:prstGeom prst="roundRect">
              <a:avLst/>
            </a:prstGeom>
            <a:solidFill>
              <a:srgbClr val="DCD4D5"/>
            </a:solidFill>
            <a:ln>
              <a:solidFill>
                <a:srgbClr val="8242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عدد الطلبات القائمة: 95281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77A997D-BFED-5E84-863D-DD3657144C1D}"/>
                </a:ext>
              </a:extLst>
            </p:cNvPr>
            <p:cNvGrpSpPr/>
            <p:nvPr/>
          </p:nvGrpSpPr>
          <p:grpSpPr>
            <a:xfrm>
              <a:off x="9154529" y="945256"/>
              <a:ext cx="403718" cy="380205"/>
              <a:chOff x="9154529" y="945256"/>
              <a:chExt cx="403718" cy="380205"/>
            </a:xfrm>
          </p:grpSpPr>
          <p:sp>
            <p:nvSpPr>
              <p:cNvPr id="9" name="Hexagon 8">
                <a:extLst>
                  <a:ext uri="{FF2B5EF4-FFF2-40B4-BE49-F238E27FC236}">
                    <a16:creationId xmlns:a16="http://schemas.microsoft.com/office/drawing/2014/main" id="{2ED9B1A9-390F-B42D-EAB0-11016EE3D89C}"/>
                  </a:ext>
                </a:extLst>
              </p:cNvPr>
              <p:cNvSpPr/>
              <p:nvPr/>
            </p:nvSpPr>
            <p:spPr>
              <a:xfrm>
                <a:off x="9154529" y="945256"/>
                <a:ext cx="403718" cy="380205"/>
              </a:xfrm>
              <a:prstGeom prst="hexag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520"/>
              </a:p>
            </p:txBody>
          </p:sp>
          <p:pic>
            <p:nvPicPr>
              <p:cNvPr id="10" name="Graphic 18" descr="Warning">
                <a:extLst>
                  <a:ext uri="{FF2B5EF4-FFF2-40B4-BE49-F238E27FC236}">
                    <a16:creationId xmlns:a16="http://schemas.microsoft.com/office/drawing/2014/main" id="{E61E9167-D380-4A0A-3F86-9539430851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9212816" y="967856"/>
                <a:ext cx="287144" cy="262626"/>
              </a:xfrm>
              <a:prstGeom prst="rect">
                <a:avLst/>
              </a:prstGeom>
            </p:spPr>
          </p:pic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0758ACA-A024-A9E4-3C0C-E57DF4421F8D}"/>
              </a:ext>
            </a:extLst>
          </p:cNvPr>
          <p:cNvGrpSpPr/>
          <p:nvPr/>
        </p:nvGrpSpPr>
        <p:grpSpPr>
          <a:xfrm>
            <a:off x="6745282" y="1215236"/>
            <a:ext cx="3073169" cy="1446851"/>
            <a:chOff x="6482470" y="1215238"/>
            <a:chExt cx="3073169" cy="1446851"/>
          </a:xfrm>
        </p:grpSpPr>
        <p:sp>
          <p:nvSpPr>
            <p:cNvPr id="11" name="Rounded Rectangle 102">
              <a:extLst>
                <a:ext uri="{FF2B5EF4-FFF2-40B4-BE49-F238E27FC236}">
                  <a16:creationId xmlns:a16="http://schemas.microsoft.com/office/drawing/2014/main" id="{84D68E43-7CA6-DB24-BF6D-61503FB6764F}"/>
                </a:ext>
              </a:extLst>
            </p:cNvPr>
            <p:cNvSpPr/>
            <p:nvPr/>
          </p:nvSpPr>
          <p:spPr>
            <a:xfrm>
              <a:off x="6482470" y="1219182"/>
              <a:ext cx="2626078" cy="1442907"/>
            </a:xfrm>
            <a:prstGeom prst="roundRect">
              <a:avLst/>
            </a:prstGeom>
            <a:solidFill>
              <a:srgbClr val="F0EFEB"/>
            </a:solidFill>
            <a:ln>
              <a:solidFill>
                <a:srgbClr val="A8A6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>
                <a:lnSpc>
                  <a:spcPct val="150000"/>
                </a:lnSpc>
              </a:pPr>
              <a:r>
                <a:rPr lang="ar-KW" sz="1100" dirty="0">
                  <a:solidFill>
                    <a:schemeClr val="bg2"/>
                  </a:solidFill>
                  <a:latin typeface="AbdoMaster-SemiBold" panose="02000500030000020004" pitchFamily="50" charset="-78"/>
                  <a:cs typeface="AbdoMaster-SemiBold" panose="02000500030000020004" pitchFamily="50" charset="-78"/>
                </a:rPr>
                <a:t>عدد الخدمات الاسكانية المقدمة للمواطنين</a:t>
              </a:r>
            </a:p>
            <a:p>
              <a:pPr algn="r" rtl="1">
                <a:lnSpc>
                  <a:spcPct val="150000"/>
                </a:lnSpc>
              </a:pPr>
              <a:r>
                <a: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تطبيق سهل  :          18030</a:t>
              </a:r>
            </a:p>
            <a:p>
              <a:pPr algn="r" rtl="1">
                <a:lnSpc>
                  <a:spcPct val="150000"/>
                </a:lnSpc>
              </a:pPr>
              <a:r>
                <a: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الموقع الالكتروني :         14</a:t>
              </a:r>
            </a:p>
            <a:p>
              <a:pPr algn="r" rtl="1"/>
              <a:endParaRPr lang="ar-KW" sz="1100" dirty="0">
                <a:solidFill>
                  <a:schemeClr val="bg2"/>
                </a:solidFill>
                <a:latin typeface="AbdoMaster-Normal" panose="02000500030000020004" pitchFamily="50" charset="-78"/>
                <a:cs typeface="AbdoMaster-Normal" panose="02000500030000020004" pitchFamily="50" charset="-78"/>
              </a:endParaRPr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3D627346-1ADF-ED36-39E0-871D5D7E2792}"/>
                </a:ext>
              </a:extLst>
            </p:cNvPr>
            <p:cNvSpPr/>
            <p:nvPr/>
          </p:nvSpPr>
          <p:spPr>
            <a:xfrm>
              <a:off x="9151921" y="1215238"/>
              <a:ext cx="403718" cy="380205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520"/>
            </a:p>
          </p:txBody>
        </p:sp>
        <p:pic>
          <p:nvPicPr>
            <p:cNvPr id="16" name="Graphic 12" descr="Clipboard with solid fill">
              <a:extLst>
                <a:ext uri="{FF2B5EF4-FFF2-40B4-BE49-F238E27FC236}">
                  <a16:creationId xmlns:a16="http://schemas.microsoft.com/office/drawing/2014/main" id="{44F7F643-3413-B1AE-19C4-619C28BD9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211808" y="1244692"/>
              <a:ext cx="305474" cy="321298"/>
            </a:xfrm>
            <a:prstGeom prst="rect">
              <a:avLst/>
            </a:prstGeom>
          </p:spPr>
        </p:pic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0D918F4-773C-BEC3-5913-ED313073A36F}"/>
              </a:ext>
            </a:extLst>
          </p:cNvPr>
          <p:cNvGrpSpPr/>
          <p:nvPr/>
        </p:nvGrpSpPr>
        <p:grpSpPr>
          <a:xfrm>
            <a:off x="6691645" y="2769777"/>
            <a:ext cx="3088114" cy="4005870"/>
            <a:chOff x="6476302" y="3048794"/>
            <a:chExt cx="3088114" cy="400587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9FF90DA-4B61-2681-0DA7-76606AC1D146}"/>
                </a:ext>
              </a:extLst>
            </p:cNvPr>
            <p:cNvGrpSpPr/>
            <p:nvPr/>
          </p:nvGrpSpPr>
          <p:grpSpPr>
            <a:xfrm>
              <a:off x="6476302" y="3048794"/>
              <a:ext cx="3088114" cy="4005870"/>
              <a:chOff x="6470133" y="945255"/>
              <a:chExt cx="3088114" cy="4005870"/>
            </a:xfrm>
          </p:grpSpPr>
          <p:sp>
            <p:nvSpPr>
              <p:cNvPr id="18" name="Rounded Rectangle 68">
                <a:extLst>
                  <a:ext uri="{FF2B5EF4-FFF2-40B4-BE49-F238E27FC236}">
                    <a16:creationId xmlns:a16="http://schemas.microsoft.com/office/drawing/2014/main" id="{211E8744-F672-8A60-8A25-2CA27FC7616B}"/>
                  </a:ext>
                </a:extLst>
              </p:cNvPr>
              <p:cNvSpPr/>
              <p:nvPr/>
            </p:nvSpPr>
            <p:spPr>
              <a:xfrm>
                <a:off x="6470133" y="945255"/>
                <a:ext cx="2632246" cy="4005870"/>
              </a:xfrm>
              <a:prstGeom prst="roundRect">
                <a:avLst/>
              </a:prstGeom>
              <a:solidFill>
                <a:srgbClr val="BCCCD8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rtl="1"/>
                <a:r>
                  <a:rPr lang="ar-KW" sz="1100" dirty="0">
                    <a:solidFill>
                      <a:schemeClr val="bg2"/>
                    </a:solidFill>
                    <a:latin typeface="AbdoMaster-SemiBold" panose="02000500030000020004" pitchFamily="50" charset="-78"/>
                    <a:cs typeface="AbdoMaster-SemiBold" panose="02000500030000020004" pitchFamily="50" charset="-78"/>
                  </a:rPr>
                  <a:t>المشاريع السكنية قيد التوزيع</a:t>
                </a:r>
              </a:p>
              <a:p>
                <a:pPr algn="ctr" rtl="1"/>
                <a:endPara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algn="ctr" rtl="1"/>
                <a:endPara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algn="ctr" rtl="1"/>
                <a:endPara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algn="ctr" rtl="1"/>
                <a:endPara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algn="ctr" rtl="1"/>
                <a:endPara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algn="ctr" rtl="1"/>
                <a:endPara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algn="ctr" rtl="1"/>
                <a:endPara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algn="ctr" rtl="1"/>
                <a:endPara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algn="ctr" rtl="1"/>
                <a:endPara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</p:txBody>
          </p:sp>
          <p:sp>
            <p:nvSpPr>
              <p:cNvPr id="20" name="Hexagon 19">
                <a:extLst>
                  <a:ext uri="{FF2B5EF4-FFF2-40B4-BE49-F238E27FC236}">
                    <a16:creationId xmlns:a16="http://schemas.microsoft.com/office/drawing/2014/main" id="{9FFCD4BF-10AB-FE51-834E-B4BE962766BA}"/>
                  </a:ext>
                </a:extLst>
              </p:cNvPr>
              <p:cNvSpPr/>
              <p:nvPr/>
            </p:nvSpPr>
            <p:spPr>
              <a:xfrm>
                <a:off x="9154529" y="945256"/>
                <a:ext cx="403718" cy="380205"/>
              </a:xfrm>
              <a:prstGeom prst="hexag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520" dirty="0"/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7BED991-137F-E825-53C3-6DDF96FD12C7}"/>
                </a:ext>
              </a:extLst>
            </p:cNvPr>
            <p:cNvSpPr txBox="1"/>
            <p:nvPr/>
          </p:nvSpPr>
          <p:spPr>
            <a:xfrm>
              <a:off x="6585080" y="3364197"/>
              <a:ext cx="2414690" cy="23721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ar-KW" sz="1000" u="sng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مدينة جنوب سعد العبدالله</a:t>
              </a:r>
            </a:p>
            <a:p>
              <a:pPr marL="171450" indent="-171450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اجمالي الوحدات السكنية :</a:t>
              </a:r>
              <a:r>
                <a:rPr lang="en-IN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24,508</a:t>
              </a:r>
            </a:p>
            <a:p>
              <a:pPr marL="628650" lvl="1" indent="-171450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القسائم السكنية: </a:t>
              </a:r>
              <a:r>
                <a:rPr lang="en-IN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23,551</a:t>
              </a:r>
            </a:p>
            <a:p>
              <a:pPr marL="628650" lvl="1" indent="-171450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المنتجات الإسكانية: 957</a:t>
              </a:r>
            </a:p>
            <a:p>
              <a:pPr marL="171450" indent="-171450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المخصصين لأصحاب الطلبات حتى ديسمبر 2006</a:t>
              </a:r>
            </a:p>
            <a:p>
              <a:pPr marL="171450" indent="-171450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اجمالي عدد المخصصين : 7602</a:t>
              </a:r>
              <a:endParaRPr lang="en-IN" sz="1000" dirty="0">
                <a:solidFill>
                  <a:schemeClr val="bg2"/>
                </a:solidFill>
                <a:latin typeface="AbdoMaster-Normal" panose="02000500030000020004" pitchFamily="50" charset="-78"/>
                <a:cs typeface="AbdoMaster-Normal" panose="02000500030000020004" pitchFamily="50" charset="-78"/>
              </a:endParaRPr>
            </a:p>
            <a:p>
              <a:pPr marL="171450" indent="-171450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اجمالي الوحدات الموزعة خلال الشهر: 1098</a:t>
              </a:r>
            </a:p>
            <a:p>
              <a:pPr marL="171450" indent="-171450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اجمالي عدد الوحدات الموزعة في المشروع : 11897</a:t>
              </a:r>
            </a:p>
          </p:txBody>
        </p:sp>
        <p:pic>
          <p:nvPicPr>
            <p:cNvPr id="43" name="Graphic 42" descr="Blueprint with solid fill">
              <a:extLst>
                <a:ext uri="{FF2B5EF4-FFF2-40B4-BE49-F238E27FC236}">
                  <a16:creationId xmlns:a16="http://schemas.microsoft.com/office/drawing/2014/main" id="{9B031DD0-99D5-5425-FC1D-B541C3322E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215902" y="3070888"/>
              <a:ext cx="293309" cy="293309"/>
            </a:xfrm>
            <a:prstGeom prst="rect">
              <a:avLst/>
            </a:prstGeom>
          </p:spPr>
        </p:pic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42EE47A-F969-5988-F433-3DA4B27FB6A9}"/>
              </a:ext>
            </a:extLst>
          </p:cNvPr>
          <p:cNvGrpSpPr/>
          <p:nvPr/>
        </p:nvGrpSpPr>
        <p:grpSpPr>
          <a:xfrm>
            <a:off x="3461420" y="2734700"/>
            <a:ext cx="3088114" cy="4065187"/>
            <a:chOff x="3299744" y="2819788"/>
            <a:chExt cx="3088114" cy="4017315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FFD7024-66A2-3F61-B10A-7847E063FF93}"/>
                </a:ext>
              </a:extLst>
            </p:cNvPr>
            <p:cNvGrpSpPr/>
            <p:nvPr/>
          </p:nvGrpSpPr>
          <p:grpSpPr>
            <a:xfrm>
              <a:off x="3299744" y="2819788"/>
              <a:ext cx="3088114" cy="4017315"/>
              <a:chOff x="3299744" y="2819788"/>
              <a:chExt cx="3088114" cy="4017315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C21C1B9B-86AD-28B3-5E7D-9D56B64FA4CB}"/>
                  </a:ext>
                </a:extLst>
              </p:cNvPr>
              <p:cNvGrpSpPr/>
              <p:nvPr/>
            </p:nvGrpSpPr>
            <p:grpSpPr>
              <a:xfrm>
                <a:off x="3299744" y="2819788"/>
                <a:ext cx="3088114" cy="3992843"/>
                <a:chOff x="6470133" y="945255"/>
                <a:chExt cx="3088114" cy="3992843"/>
              </a:xfrm>
            </p:grpSpPr>
            <p:sp>
              <p:nvSpPr>
                <p:cNvPr id="51" name="Rounded Rectangle 68">
                  <a:extLst>
                    <a:ext uri="{FF2B5EF4-FFF2-40B4-BE49-F238E27FC236}">
                      <a16:creationId xmlns:a16="http://schemas.microsoft.com/office/drawing/2014/main" id="{BC0F1337-366B-87D9-0F4D-585D602C8CD3}"/>
                    </a:ext>
                  </a:extLst>
                </p:cNvPr>
                <p:cNvSpPr/>
                <p:nvPr/>
              </p:nvSpPr>
              <p:spPr>
                <a:xfrm>
                  <a:off x="6470133" y="945255"/>
                  <a:ext cx="2632246" cy="3992843"/>
                </a:xfrm>
                <a:prstGeom prst="roundRect">
                  <a:avLst/>
                </a:prstGeom>
                <a:solidFill>
                  <a:srgbClr val="BCCCD8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 rtl="1"/>
                  <a:r>
                    <a:rPr lang="ar-KW" sz="1100" dirty="0">
                      <a:solidFill>
                        <a:schemeClr val="bg2"/>
                      </a:solidFill>
                      <a:latin typeface="AbdoMaster-SemiBold" panose="02000500030000020004" pitchFamily="50" charset="-78"/>
                      <a:cs typeface="AbdoMaster-SemiBold" panose="02000500030000020004" pitchFamily="50" charset="-78"/>
                    </a:rPr>
                    <a:t>المشاريع التنفيذية(البنية التحتية)للمشاريع الإسكانية </a:t>
                  </a: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</p:txBody>
            </p:sp>
            <p:sp>
              <p:nvSpPr>
                <p:cNvPr id="57" name="Hexagon 56">
                  <a:extLst>
                    <a:ext uri="{FF2B5EF4-FFF2-40B4-BE49-F238E27FC236}">
                      <a16:creationId xmlns:a16="http://schemas.microsoft.com/office/drawing/2014/main" id="{6EF1DE74-7C51-1E37-FA8C-6728AC338834}"/>
                    </a:ext>
                  </a:extLst>
                </p:cNvPr>
                <p:cNvSpPr/>
                <p:nvPr/>
              </p:nvSpPr>
              <p:spPr>
                <a:xfrm>
                  <a:off x="9154529" y="945256"/>
                  <a:ext cx="403718" cy="380205"/>
                </a:xfrm>
                <a:prstGeom prst="hexagon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520" dirty="0"/>
                </a:p>
              </p:txBody>
            </p:sp>
          </p:grp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70FE861-A4EF-B8C9-CD4F-C168D763FB67}"/>
                  </a:ext>
                </a:extLst>
              </p:cNvPr>
              <p:cNvSpPr txBox="1"/>
              <p:nvPr/>
            </p:nvSpPr>
            <p:spPr>
              <a:xfrm>
                <a:off x="3299744" y="3278522"/>
                <a:ext cx="2682797" cy="355858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>
                  <a:lnSpc>
                    <a:spcPct val="150000"/>
                  </a:lnSpc>
                </a:pPr>
                <a:r>
                  <a:rPr lang="ar-KW" sz="800" b="1" u="sng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مشروع شرق صباح الأحمد (</a:t>
                </a:r>
                <a:r>
                  <a:rPr lang="en-US" sz="800" b="1" u="sng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1184</a:t>
                </a:r>
                <a:r>
                  <a:rPr lang="ar-KW" sz="800" b="1" u="sng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بيت) </a:t>
                </a:r>
              </a:p>
              <a:p>
                <a:pPr marL="171450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العقد الأول : </a:t>
                </a:r>
                <a:r>
                  <a:rPr lang="en-US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587</a:t>
                </a: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بيت</a:t>
                </a:r>
                <a:endParaRPr lang="en-IN" sz="8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marL="628650" lvl="1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نسبة الإنجاز التعاقدية:89.61%</a:t>
                </a:r>
                <a:endParaRPr lang="en-IN" sz="8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marL="628650" lvl="1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نسبة الإنجاز الفعلية:78.79%</a:t>
                </a:r>
              </a:p>
              <a:p>
                <a:pPr marL="171450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العقد الثاني:597 بيت </a:t>
                </a:r>
              </a:p>
              <a:p>
                <a:pPr marL="628650" lvl="1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نسبة الإنجاز التعاقدية:81.57%</a:t>
                </a:r>
                <a:endParaRPr lang="en-IN" sz="8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marL="628650" lvl="1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نسبة الإنجاز الفعلية:62.78%</a:t>
                </a:r>
              </a:p>
              <a:p>
                <a:pPr algn="r" rtl="1">
                  <a:lnSpc>
                    <a:spcPct val="150000"/>
                  </a:lnSpc>
                </a:pPr>
                <a:r>
                  <a:rPr lang="ar-KW" sz="800" b="1" u="sng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مشروع توسعة الوفرة(53 قسيمة صناعية)</a:t>
                </a:r>
              </a:p>
              <a:p>
                <a:pPr marL="628650" lvl="1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نسبة الإنجاز التعاقدية:61.14%</a:t>
                </a:r>
              </a:p>
              <a:p>
                <a:pPr marL="628650" lvl="1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نسبة الإنجاز الفعلية :48.18%</a:t>
                </a:r>
              </a:p>
              <a:p>
                <a:pPr algn="r" rtl="1">
                  <a:lnSpc>
                    <a:spcPct val="150000"/>
                  </a:lnSpc>
                </a:pPr>
                <a:r>
                  <a:rPr lang="ar-KW" sz="800" b="1" u="sng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مشروع جنوب مدينة صباح الأحمد</a:t>
                </a:r>
              </a:p>
              <a:p>
                <a:pPr marL="628650" lvl="1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b="1" dirty="0">
                    <a:solidFill>
                      <a:srgbClr val="171717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عقد الطرق الرئيسية</a:t>
                </a:r>
                <a:endParaRPr lang="en-US" sz="800" b="1" u="sng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marL="628650" lvl="1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تم الانتهاء من التجهيزات </a:t>
                </a:r>
                <a:r>
                  <a:rPr lang="ar-KW" sz="8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الموقعية</a:t>
                </a: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والمباشرة بتنفيذ الأعمال .</a:t>
                </a:r>
              </a:p>
              <a:p>
                <a:pPr marL="628650" lvl="1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نسبة الإنجاز الفعلية :3.44% </a:t>
                </a:r>
              </a:p>
              <a:p>
                <a:pPr algn="r" rtl="1">
                  <a:lnSpc>
                    <a:spcPct val="150000"/>
                  </a:lnSpc>
                </a:pPr>
                <a:r>
                  <a:rPr lang="ar-KW" sz="800" b="1" u="sng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مشروع مدينة جنوب سعد العبدالله</a:t>
                </a:r>
              </a:p>
              <a:p>
                <a:pPr marL="171450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عقد الطر ق رئيسية</a:t>
                </a:r>
                <a:endParaRPr lang="en-US" sz="8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marL="171450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</a:t>
                </a: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تم تسليم الموقع للمتعهد وجاري إقامة التجهيزات </a:t>
                </a:r>
                <a:r>
                  <a:rPr lang="ar-KW" sz="8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الموقعية</a:t>
                </a: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واعتماد الجدول الزمني</a:t>
                </a:r>
              </a:p>
            </p:txBody>
          </p:sp>
        </p:grpSp>
        <p:pic>
          <p:nvPicPr>
            <p:cNvPr id="66" name="Graphic 65" descr="Cement truck with solid fill">
              <a:extLst>
                <a:ext uri="{FF2B5EF4-FFF2-40B4-BE49-F238E27FC236}">
                  <a16:creationId xmlns:a16="http://schemas.microsoft.com/office/drawing/2014/main" id="{2A2F10FD-0B0D-D255-68FB-25D53A3E7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048050" y="2837382"/>
              <a:ext cx="304617" cy="297810"/>
            </a:xfrm>
            <a:prstGeom prst="rect">
              <a:avLst/>
            </a:prstGeom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E7B6600-2D95-5ECC-DB8C-AD5820C6E74B}"/>
              </a:ext>
            </a:extLst>
          </p:cNvPr>
          <p:cNvGrpSpPr/>
          <p:nvPr/>
        </p:nvGrpSpPr>
        <p:grpSpPr>
          <a:xfrm>
            <a:off x="3469388" y="646277"/>
            <a:ext cx="3102451" cy="2118782"/>
            <a:chOff x="3220710" y="685859"/>
            <a:chExt cx="3102451" cy="1422868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4A23215E-BCDA-420C-DEB7-3F4CB82B4E04}"/>
                </a:ext>
              </a:extLst>
            </p:cNvPr>
            <p:cNvGrpSpPr/>
            <p:nvPr/>
          </p:nvGrpSpPr>
          <p:grpSpPr>
            <a:xfrm>
              <a:off x="3249992" y="685859"/>
              <a:ext cx="3073169" cy="1120873"/>
              <a:chOff x="6482470" y="1219183"/>
              <a:chExt cx="3073169" cy="1120873"/>
            </a:xfrm>
          </p:grpSpPr>
          <p:sp>
            <p:nvSpPr>
              <p:cNvPr id="86" name="Rounded Rectangle 102">
                <a:extLst>
                  <a:ext uri="{FF2B5EF4-FFF2-40B4-BE49-F238E27FC236}">
                    <a16:creationId xmlns:a16="http://schemas.microsoft.com/office/drawing/2014/main" id="{FD603829-019F-9392-34CD-29702B8B6B70}"/>
                  </a:ext>
                </a:extLst>
              </p:cNvPr>
              <p:cNvSpPr/>
              <p:nvPr/>
            </p:nvSpPr>
            <p:spPr>
              <a:xfrm>
                <a:off x="6482470" y="1219183"/>
                <a:ext cx="2626078" cy="1120873"/>
              </a:xfrm>
              <a:prstGeom prst="roundRect">
                <a:avLst/>
              </a:prstGeom>
              <a:solidFill>
                <a:srgbClr val="F0EFEB"/>
              </a:solidFill>
              <a:ln>
                <a:solidFill>
                  <a:srgbClr val="A8A6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rtl="1">
                  <a:lnSpc>
                    <a:spcPct val="150000"/>
                  </a:lnSpc>
                </a:pPr>
                <a:r>
                  <a:rPr lang="ar-KW" sz="1100" dirty="0">
                    <a:solidFill>
                      <a:schemeClr val="bg2"/>
                    </a:solidFill>
                    <a:latin typeface="AbdoMaster-SemiBold" panose="02000500030000020004" pitchFamily="50" charset="-78"/>
                    <a:cs typeface="AbdoMaster-SemiBold" panose="02000500030000020004" pitchFamily="50" charset="-78"/>
                  </a:rPr>
                  <a:t>عدد المباني العامة تحت التنفيذ</a:t>
                </a:r>
                <a:endPara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algn="r" rtl="1"/>
                <a:endParaRPr lang="ar-KW" sz="11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</p:txBody>
          </p:sp>
          <p:sp>
            <p:nvSpPr>
              <p:cNvPr id="87" name="Hexagon 86">
                <a:extLst>
                  <a:ext uri="{FF2B5EF4-FFF2-40B4-BE49-F238E27FC236}">
                    <a16:creationId xmlns:a16="http://schemas.microsoft.com/office/drawing/2014/main" id="{ED3379EA-A51C-BF0F-4DE8-7614AA32615B}"/>
                  </a:ext>
                </a:extLst>
              </p:cNvPr>
              <p:cNvSpPr/>
              <p:nvPr/>
            </p:nvSpPr>
            <p:spPr>
              <a:xfrm>
                <a:off x="9151921" y="1276270"/>
                <a:ext cx="403718" cy="319173"/>
              </a:xfrm>
              <a:prstGeom prst="hexag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520"/>
              </a:p>
            </p:txBody>
          </p:sp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AD8A2D1-60BB-7209-DACD-963B6793C4AD}"/>
                </a:ext>
              </a:extLst>
            </p:cNvPr>
            <p:cNvSpPr txBox="1"/>
            <p:nvPr/>
          </p:nvSpPr>
          <p:spPr>
            <a:xfrm>
              <a:off x="3220710" y="938756"/>
              <a:ext cx="2654021" cy="116997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171450" indent="-171450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اجمالي المباني العامة تحت التنفيذ: 55</a:t>
              </a:r>
            </a:p>
            <a:p>
              <a:pPr marL="628650" lvl="1" indent="-171450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مدينة المطلاع السكنية :5</a:t>
              </a:r>
              <a:endParaRPr lang="en-IN" sz="1000" dirty="0">
                <a:solidFill>
                  <a:schemeClr val="bg2"/>
                </a:solidFill>
                <a:latin typeface="AbdoMaster-Normal" panose="02000500030000020004" pitchFamily="50" charset="-78"/>
                <a:cs typeface="AbdoMaster-Normal" panose="02000500030000020004" pitchFamily="50" charset="-78"/>
              </a:endParaRPr>
            </a:p>
            <a:p>
              <a:pPr marL="628650" lvl="1" indent="-171450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جنوب عبد الله المبارك : 31 </a:t>
              </a:r>
            </a:p>
            <a:p>
              <a:pPr marL="628650" lvl="1" indent="-171450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شرق صباح الأحمد :16</a:t>
              </a:r>
            </a:p>
            <a:p>
              <a:pPr marL="628650" lvl="1" indent="-171450" algn="r" rtl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ar-KW" sz="10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rPr>
                <a:t>توسعة الوفرة  : 3</a:t>
              </a:r>
              <a:endParaRPr lang="en-US" sz="1000" dirty="0">
                <a:solidFill>
                  <a:schemeClr val="bg2"/>
                </a:solidFill>
                <a:latin typeface="AbdoMaster-Normal" panose="02000500030000020004" pitchFamily="50" charset="-78"/>
                <a:cs typeface="AbdoMaster-Normal" panose="02000500030000020004" pitchFamily="50" charset="-78"/>
              </a:endParaRPr>
            </a:p>
          </p:txBody>
        </p:sp>
        <p:pic>
          <p:nvPicPr>
            <p:cNvPr id="105" name="Graphic 104" descr="Schoolhouse with solid fill">
              <a:extLst>
                <a:ext uri="{FF2B5EF4-FFF2-40B4-BE49-F238E27FC236}">
                  <a16:creationId xmlns:a16="http://schemas.microsoft.com/office/drawing/2014/main" id="{14B6F481-D0DD-4C8B-AA38-43C67D1CC6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928221" y="742946"/>
              <a:ext cx="375407" cy="262761"/>
            </a:xfrm>
            <a:prstGeom prst="rect">
              <a:avLst/>
            </a:prstGeom>
          </p:spPr>
        </p:pic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B6D134C8-32F5-4279-64F0-92509FAC4749}"/>
              </a:ext>
            </a:extLst>
          </p:cNvPr>
          <p:cNvGrpSpPr/>
          <p:nvPr/>
        </p:nvGrpSpPr>
        <p:grpSpPr>
          <a:xfrm>
            <a:off x="0" y="4432494"/>
            <a:ext cx="3440219" cy="3453081"/>
            <a:chOff x="246224" y="2785963"/>
            <a:chExt cx="3158228" cy="2965352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9C00663B-7A3F-F6D0-23D8-6B9FDAC72108}"/>
                </a:ext>
              </a:extLst>
            </p:cNvPr>
            <p:cNvGrpSpPr/>
            <p:nvPr/>
          </p:nvGrpSpPr>
          <p:grpSpPr>
            <a:xfrm>
              <a:off x="246224" y="2785963"/>
              <a:ext cx="3158228" cy="2965352"/>
              <a:chOff x="246224" y="2785963"/>
              <a:chExt cx="3158228" cy="2965352"/>
            </a:xfrm>
          </p:grpSpPr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D4CBAFA1-29A9-059E-EC82-8839857FC7B4}"/>
                  </a:ext>
                </a:extLst>
              </p:cNvPr>
              <p:cNvGrpSpPr/>
              <p:nvPr/>
            </p:nvGrpSpPr>
            <p:grpSpPr>
              <a:xfrm>
                <a:off x="246224" y="2785963"/>
                <a:ext cx="3158228" cy="2082915"/>
                <a:chOff x="6448357" y="909290"/>
                <a:chExt cx="3158228" cy="2082915"/>
              </a:xfrm>
            </p:grpSpPr>
            <p:sp>
              <p:nvSpPr>
                <p:cNvPr id="77" name="Rounded Rectangle 68">
                  <a:extLst>
                    <a:ext uri="{FF2B5EF4-FFF2-40B4-BE49-F238E27FC236}">
                      <a16:creationId xmlns:a16="http://schemas.microsoft.com/office/drawing/2014/main" id="{24CE7DA4-849C-5F57-112A-F8C27646D91E}"/>
                    </a:ext>
                  </a:extLst>
                </p:cNvPr>
                <p:cNvSpPr/>
                <p:nvPr/>
              </p:nvSpPr>
              <p:spPr>
                <a:xfrm>
                  <a:off x="6448357" y="909290"/>
                  <a:ext cx="2826487" cy="2082915"/>
                </a:xfrm>
                <a:prstGeom prst="roundRect">
                  <a:avLst/>
                </a:prstGeom>
                <a:solidFill>
                  <a:srgbClr val="BCCCD8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 rtl="1"/>
                  <a:r>
                    <a:rPr lang="ar-KW" sz="1100" dirty="0">
                      <a:solidFill>
                        <a:schemeClr val="bg2"/>
                      </a:solidFill>
                      <a:latin typeface="AbdoMaster-SemiBold" panose="02000500030000020004" pitchFamily="50" charset="-78"/>
                      <a:cs typeface="AbdoMaster-SemiBold" panose="02000500030000020004" pitchFamily="50" charset="-78"/>
                    </a:rPr>
                    <a:t>عدد المناقصات (الإنشائية والخدمات ) التي تم طرحها :8</a:t>
                  </a: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  <a:p>
                  <a:pPr algn="ct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</p:txBody>
            </p:sp>
            <p:sp>
              <p:nvSpPr>
                <p:cNvPr id="78" name="Hexagon 77">
                  <a:extLst>
                    <a:ext uri="{FF2B5EF4-FFF2-40B4-BE49-F238E27FC236}">
                      <a16:creationId xmlns:a16="http://schemas.microsoft.com/office/drawing/2014/main" id="{69CCF760-9BBD-61EE-AA7F-6BF4633578B1}"/>
                    </a:ext>
                  </a:extLst>
                </p:cNvPr>
                <p:cNvSpPr/>
                <p:nvPr/>
              </p:nvSpPr>
              <p:spPr>
                <a:xfrm>
                  <a:off x="9202867" y="928551"/>
                  <a:ext cx="403718" cy="380205"/>
                </a:xfrm>
                <a:prstGeom prst="hexagon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520" dirty="0"/>
                </a:p>
              </p:txBody>
            </p:sp>
          </p:grp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0ABB02D2-0EC5-D60E-8B90-2576C8F09AD9}"/>
                  </a:ext>
                </a:extLst>
              </p:cNvPr>
              <p:cNvSpPr txBox="1"/>
              <p:nvPr/>
            </p:nvSpPr>
            <p:spPr>
              <a:xfrm>
                <a:off x="246224" y="3055405"/>
                <a:ext cx="2884480" cy="26959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انشاء و انجاز و صيانة المباني العامة في الضواحي </a:t>
                </a:r>
                <a:r>
                  <a:rPr lang="en-GB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N2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و</a:t>
                </a:r>
                <a:r>
                  <a:rPr lang="en-GB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N4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-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المطلاع</a:t>
                </a:r>
                <a:endParaRPr lang="ar-KW" sz="9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انشاء و انجاز و صيانة المباني العامة في الضواحي </a:t>
                </a:r>
                <a:r>
                  <a:rPr lang="en-GB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N3, N1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-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المطلاع</a:t>
                </a:r>
                <a:endParaRPr lang="ar-KW" sz="9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إنشاء وإنجاز وصيانة أعمال الطرق وشبكات البنية التحتية لعدد 6189 وحدة سكنية للضواحي </a:t>
                </a:r>
                <a:r>
                  <a:rPr lang="en-GB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N4,N6,N8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- جنوب صباح الأحمد </a:t>
                </a:r>
              </a:p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إنشاء وإنجاز وصيانة أعمال الطرق وشبكات البنية التحتية لعدد 7623 وحدة سكنية للضواحي </a:t>
                </a:r>
                <a:r>
                  <a:rPr lang="en-GB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N5,N7,N9,N10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- جنوب صباح الأحمد </a:t>
                </a:r>
              </a:p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تنفيذ وتركيب وصيانة محطات تحويل كهرباء رئيسية 400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ك.ف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1</a:t>
                </a:r>
                <a:r>
                  <a:rPr lang="en-GB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Z 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تغذية محطات 132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ك.ف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.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فى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الضواحى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</a:t>
                </a:r>
                <a:r>
                  <a:rPr lang="en-GB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N5-N7-N9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- جنوب صباح الأحمد </a:t>
                </a:r>
              </a:p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تنفيذ وتركيب وصيانة محطات تحويل كهرباء رئيسية 400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ك.ف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2</a:t>
                </a:r>
                <a:r>
                  <a:rPr lang="en-GB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Z 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تغذية محطات 132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ك.ف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.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فى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الضواحى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</a:t>
                </a:r>
                <a:r>
                  <a:rPr lang="en-GB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N6-N8-N10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- جنوب صباح الأحمد</a:t>
                </a:r>
              </a:p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تنفيذ وتركيب وصيانة محطات تحويل كهرباء رئيسية 400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ك.ف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3</a:t>
                </a:r>
                <a:r>
                  <a:rPr lang="en-GB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Z 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تغذية محطات 132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ك.ف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.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فى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الضواحى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-</a:t>
                </a:r>
                <a:r>
                  <a:rPr lang="en-GB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N11- N1-N3-N5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- جنوب صباح الأحمد </a:t>
                </a:r>
              </a:p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تنفيذ وتركيب وصيانة محطات تحويل كهرباء رئيسية 400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ك.ف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4</a:t>
                </a:r>
                <a:r>
                  <a:rPr lang="en-GB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Z 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تغذية محطات 132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ك.ف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.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فى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</a:t>
                </a:r>
                <a:r>
                  <a:rPr lang="ar-KW" sz="9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الضواحى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</a:t>
                </a:r>
                <a:r>
                  <a:rPr lang="en-GB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N2-N4-N6</a:t>
                </a:r>
                <a:r>
                  <a:rPr lang="ar-KW" sz="9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- جنوب صباح الاحمد</a:t>
                </a:r>
                <a:endParaRPr lang="en-GB" sz="9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algn="r" rtl="1"/>
                <a:endParaRPr lang="en-GB" sz="9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endParaRPr lang="en-GB" sz="9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endParaRPr lang="en-GB" sz="9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endParaRPr lang="en-GB" sz="9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endParaRPr lang="en-GB" sz="9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endParaRPr lang="en-GB" sz="9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  <a:p>
                <a:pPr marL="228600" indent="-228600" algn="r" rtl="1">
                  <a:buFont typeface="Arial" panose="020B0604020202020204" pitchFamily="34" charset="0"/>
                  <a:buChar char="•"/>
                </a:pPr>
                <a:endParaRPr lang="ar-KW" sz="9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</p:txBody>
          </p:sp>
        </p:grpSp>
        <p:pic>
          <p:nvPicPr>
            <p:cNvPr id="121" name="Graphic 120" descr="Paper with solid fill">
              <a:extLst>
                <a:ext uri="{FF2B5EF4-FFF2-40B4-BE49-F238E27FC236}">
                  <a16:creationId xmlns:a16="http://schemas.microsoft.com/office/drawing/2014/main" id="{6CEBDABD-745A-C690-511C-0A91801A99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 flipH="1">
              <a:off x="3056618" y="2848671"/>
              <a:ext cx="273572" cy="273572"/>
            </a:xfrm>
            <a:prstGeom prst="rect">
              <a:avLst/>
            </a:prstGeom>
          </p:spPr>
        </p:pic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3AA4505-387D-CC5D-0275-313E73692A0A}"/>
              </a:ext>
            </a:extLst>
          </p:cNvPr>
          <p:cNvGrpSpPr/>
          <p:nvPr/>
        </p:nvGrpSpPr>
        <p:grpSpPr>
          <a:xfrm>
            <a:off x="87548" y="596128"/>
            <a:ext cx="3297245" cy="1890668"/>
            <a:chOff x="-1" y="4884979"/>
            <a:chExt cx="3297245" cy="1890668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76BB78CB-DBEB-CD22-73F2-882AF56FDC91}"/>
                </a:ext>
              </a:extLst>
            </p:cNvPr>
            <p:cNvGrpSpPr/>
            <p:nvPr/>
          </p:nvGrpSpPr>
          <p:grpSpPr>
            <a:xfrm>
              <a:off x="257913" y="4889887"/>
              <a:ext cx="3029245" cy="501813"/>
              <a:chOff x="6529002" y="945256"/>
              <a:chExt cx="3029245" cy="501813"/>
            </a:xfrm>
          </p:grpSpPr>
          <p:sp>
            <p:nvSpPr>
              <p:cNvPr id="110" name="Rounded Rectangle 68">
                <a:extLst>
                  <a:ext uri="{FF2B5EF4-FFF2-40B4-BE49-F238E27FC236}">
                    <a16:creationId xmlns:a16="http://schemas.microsoft.com/office/drawing/2014/main" id="{B6BB786C-09EE-10F9-6631-A4921771D11B}"/>
                  </a:ext>
                </a:extLst>
              </p:cNvPr>
              <p:cNvSpPr/>
              <p:nvPr/>
            </p:nvSpPr>
            <p:spPr>
              <a:xfrm>
                <a:off x="6529002" y="945256"/>
                <a:ext cx="2573376" cy="501813"/>
              </a:xfrm>
              <a:prstGeom prst="roundRect">
                <a:avLst/>
              </a:prstGeom>
              <a:solidFill>
                <a:srgbClr val="DCD4D5"/>
              </a:solidFill>
              <a:ln>
                <a:solidFill>
                  <a:srgbClr val="82424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 rtl="1"/>
                <a:r>
                  <a:rPr lang="ar-KW" sz="1100" dirty="0">
                    <a:solidFill>
                      <a:schemeClr val="bg2"/>
                    </a:solidFill>
                    <a:latin typeface="AbdoMaster-SemiBold" panose="02000500030000020004" pitchFamily="50" charset="-78"/>
                    <a:cs typeface="AbdoMaster-SemiBold" panose="02000500030000020004" pitchFamily="50" charset="-78"/>
                  </a:rPr>
                  <a:t>شهادات من يهمه الأمر</a:t>
                </a:r>
              </a:p>
              <a:p>
                <a:pPr algn="ctr" rtl="1"/>
                <a:r>
                  <a:rPr lang="ar-KW" sz="1100" dirty="0">
                    <a:solidFill>
                      <a:schemeClr val="bg2"/>
                    </a:solidFill>
                    <a:latin typeface="AbdoMaster-SemiBold" panose="02000500030000020004" pitchFamily="50" charset="-78"/>
                    <a:cs typeface="AbdoMaster-SemiBold" panose="02000500030000020004" pitchFamily="50" charset="-78"/>
                  </a:rPr>
                  <a:t> (لإصدار اذونات البناء) </a:t>
                </a:r>
              </a:p>
            </p:txBody>
          </p:sp>
          <p:sp>
            <p:nvSpPr>
              <p:cNvPr id="112" name="Hexagon 111">
                <a:extLst>
                  <a:ext uri="{FF2B5EF4-FFF2-40B4-BE49-F238E27FC236}">
                    <a16:creationId xmlns:a16="http://schemas.microsoft.com/office/drawing/2014/main" id="{BFBD8490-1E43-7DB8-7120-3C46E7A2C48C}"/>
                  </a:ext>
                </a:extLst>
              </p:cNvPr>
              <p:cNvSpPr/>
              <p:nvPr/>
            </p:nvSpPr>
            <p:spPr>
              <a:xfrm>
                <a:off x="9154529" y="945256"/>
                <a:ext cx="403718" cy="380205"/>
              </a:xfrm>
              <a:prstGeom prst="hexag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520"/>
              </a:p>
            </p:txBody>
          </p:sp>
        </p:grpSp>
        <p:graphicFrame>
          <p:nvGraphicFramePr>
            <p:cNvPr id="118" name="Chart 117">
              <a:extLst>
                <a:ext uri="{FF2B5EF4-FFF2-40B4-BE49-F238E27FC236}">
                  <a16:creationId xmlns:a16="http://schemas.microsoft.com/office/drawing/2014/main" id="{C9B52900-F05E-AF9A-98DC-D78341EB5EC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39953659"/>
                </p:ext>
              </p:extLst>
            </p:nvPr>
          </p:nvGraphicFramePr>
          <p:xfrm>
            <a:off x="-1" y="5405231"/>
            <a:ext cx="3297245" cy="13704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5"/>
            </a:graphicData>
          </a:graphic>
        </p:graphicFrame>
        <p:pic>
          <p:nvPicPr>
            <p:cNvPr id="124" name="Graphic 123" descr="Bar chart with solid fill">
              <a:extLst>
                <a:ext uri="{FF2B5EF4-FFF2-40B4-BE49-F238E27FC236}">
                  <a16:creationId xmlns:a16="http://schemas.microsoft.com/office/drawing/2014/main" id="{127C6045-C3FA-46E2-2588-FD747B6A4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2917935" y="4884979"/>
              <a:ext cx="334728" cy="334728"/>
            </a:xfrm>
            <a:prstGeom prst="rect">
              <a:avLst/>
            </a:prstGeom>
          </p:spPr>
        </p:pic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A13F8045-08F7-52DD-3C27-720463E5F867}"/>
              </a:ext>
            </a:extLst>
          </p:cNvPr>
          <p:cNvGrpSpPr/>
          <p:nvPr/>
        </p:nvGrpSpPr>
        <p:grpSpPr>
          <a:xfrm>
            <a:off x="181446" y="2190700"/>
            <a:ext cx="3252372" cy="1687006"/>
            <a:chOff x="230337" y="675246"/>
            <a:chExt cx="3123285" cy="1571229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33B20303-F39D-8AB6-6C54-AA2AD119B8F7}"/>
                </a:ext>
              </a:extLst>
            </p:cNvPr>
            <p:cNvGrpSpPr/>
            <p:nvPr/>
          </p:nvGrpSpPr>
          <p:grpSpPr>
            <a:xfrm>
              <a:off x="230337" y="675246"/>
              <a:ext cx="3123285" cy="1571229"/>
              <a:chOff x="51367" y="681276"/>
              <a:chExt cx="3123285" cy="1571229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8022CE77-DE12-4750-B9D5-03F029270C25}"/>
                  </a:ext>
                </a:extLst>
              </p:cNvPr>
              <p:cNvGrpSpPr/>
              <p:nvPr/>
            </p:nvGrpSpPr>
            <p:grpSpPr>
              <a:xfrm>
                <a:off x="51367" y="681276"/>
                <a:ext cx="3123285" cy="1396896"/>
                <a:chOff x="6432354" y="1215238"/>
                <a:chExt cx="3123285" cy="1396896"/>
              </a:xfrm>
            </p:grpSpPr>
            <p:sp>
              <p:nvSpPr>
                <p:cNvPr id="97" name="Rounded Rectangle 102">
                  <a:extLst>
                    <a:ext uri="{FF2B5EF4-FFF2-40B4-BE49-F238E27FC236}">
                      <a16:creationId xmlns:a16="http://schemas.microsoft.com/office/drawing/2014/main" id="{8DB47D8D-33E3-2BCB-0D06-2766836FE52A}"/>
                    </a:ext>
                  </a:extLst>
                </p:cNvPr>
                <p:cNvSpPr/>
                <p:nvPr/>
              </p:nvSpPr>
              <p:spPr>
                <a:xfrm>
                  <a:off x="6432354" y="1222490"/>
                  <a:ext cx="2719177" cy="1389644"/>
                </a:xfrm>
                <a:prstGeom prst="roundRect">
                  <a:avLst/>
                </a:prstGeom>
                <a:solidFill>
                  <a:srgbClr val="F0EFEB"/>
                </a:solidFill>
                <a:ln>
                  <a:solidFill>
                    <a:srgbClr val="A8A6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 rtl="1">
                    <a:lnSpc>
                      <a:spcPct val="150000"/>
                    </a:lnSpc>
                  </a:pPr>
                  <a:r>
                    <a:rPr lang="ar-KW" sz="1000" b="1" dirty="0">
                      <a:solidFill>
                        <a:schemeClr val="bg2"/>
                      </a:solidFill>
                      <a:latin typeface="AbdoMaster-SemiBold" panose="02000500030000020004" pitchFamily="50" charset="-78"/>
                      <a:cs typeface="AbdoMaster-SemiBold" panose="02000500030000020004" pitchFamily="50" charset="-78"/>
                    </a:rPr>
                    <a:t>عدد العقود (الإنشائية والخدمات) التي تم توقيعها :  2 عقد</a:t>
                  </a:r>
                </a:p>
                <a:p>
                  <a:pPr algn="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</p:txBody>
            </p:sp>
            <p:sp>
              <p:nvSpPr>
                <p:cNvPr id="98" name="Hexagon 97">
                  <a:extLst>
                    <a:ext uri="{FF2B5EF4-FFF2-40B4-BE49-F238E27FC236}">
                      <a16:creationId xmlns:a16="http://schemas.microsoft.com/office/drawing/2014/main" id="{9994CF4E-0AEF-F549-330F-54B1B8183892}"/>
                    </a:ext>
                  </a:extLst>
                </p:cNvPr>
                <p:cNvSpPr/>
                <p:nvPr/>
              </p:nvSpPr>
              <p:spPr>
                <a:xfrm>
                  <a:off x="9151921" y="1215238"/>
                  <a:ext cx="403718" cy="380205"/>
                </a:xfrm>
                <a:prstGeom prst="hexagon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520"/>
                </a:p>
              </p:txBody>
            </p:sp>
          </p:grp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F9FEDB41-E3B5-B9B8-C412-873910ECF491}"/>
                  </a:ext>
                </a:extLst>
              </p:cNvPr>
              <p:cNvSpPr txBox="1"/>
              <p:nvPr/>
            </p:nvSpPr>
            <p:spPr>
              <a:xfrm>
                <a:off x="85731" y="1019892"/>
                <a:ext cx="2677607" cy="123261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171450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أعمال توريد و تركيب و تنفيذ و صيانة  أعمال إنارة الطرق  الرئيسية  و أعمال إشارات المرور و كاميرات الضبط المروري  للسرعة و لوحات الرسائل  المتغيرة بمشروع مدينة </a:t>
                </a:r>
                <a:r>
                  <a:rPr lang="ar-KW" sz="8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المطلاع</a:t>
                </a: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السكنية</a:t>
                </a:r>
              </a:p>
              <a:p>
                <a:pPr marL="171450" indent="-171450" algn="r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توريد و تمديد  و صيانة </a:t>
                </a:r>
                <a:r>
                  <a:rPr lang="ar-KW" sz="8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الكيبلات</a:t>
                </a: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الأرضية جهد (400ك.ف) الخاصة بتغذية محطتي التحويل الرئيسيتين </a:t>
                </a:r>
                <a:r>
                  <a:rPr lang="en-GB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Z&amp;6Z</a:t>
                </a: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5 بمشروع مدينة </a:t>
                </a:r>
                <a:r>
                  <a:rPr lang="ar-KW" sz="800" dirty="0" err="1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المطلاع</a:t>
                </a:r>
                <a:r>
                  <a:rPr lang="ar-KW" sz="8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rPr>
                  <a:t> الغير سكنية</a:t>
                </a:r>
              </a:p>
              <a:p>
                <a:pPr algn="r" rtl="1"/>
                <a:endParaRPr lang="ar-KW" sz="8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</p:txBody>
          </p:sp>
        </p:grpSp>
        <p:pic>
          <p:nvPicPr>
            <p:cNvPr id="127" name="Graphic 126" descr="Calligraphy Pen with solid fill">
              <a:extLst>
                <a:ext uri="{FF2B5EF4-FFF2-40B4-BE49-F238E27FC236}">
                  <a16:creationId xmlns:a16="http://schemas.microsoft.com/office/drawing/2014/main" id="{E0C4CFE8-ADBD-A80D-1109-6BE00AA68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2984062" y="688906"/>
              <a:ext cx="317190" cy="317190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F224124-1808-B836-C9AE-6530FF6054D4}"/>
              </a:ext>
            </a:extLst>
          </p:cNvPr>
          <p:cNvGrpSpPr/>
          <p:nvPr/>
        </p:nvGrpSpPr>
        <p:grpSpPr>
          <a:xfrm>
            <a:off x="189765" y="3543882"/>
            <a:ext cx="3252376" cy="862817"/>
            <a:chOff x="230337" y="622321"/>
            <a:chExt cx="3123290" cy="1119087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E936752-1321-F8F7-2154-B9E45675A4CE}"/>
                </a:ext>
              </a:extLst>
            </p:cNvPr>
            <p:cNvGrpSpPr/>
            <p:nvPr/>
          </p:nvGrpSpPr>
          <p:grpSpPr>
            <a:xfrm>
              <a:off x="230337" y="622321"/>
              <a:ext cx="3123290" cy="1119087"/>
              <a:chOff x="51367" y="628351"/>
              <a:chExt cx="3123290" cy="1119087"/>
            </a:xfrm>
          </p:grpSpPr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CA3FB322-4650-B72E-0EEE-8FF21F00E003}"/>
                  </a:ext>
                </a:extLst>
              </p:cNvPr>
              <p:cNvGrpSpPr/>
              <p:nvPr/>
            </p:nvGrpSpPr>
            <p:grpSpPr>
              <a:xfrm>
                <a:off x="51367" y="628351"/>
                <a:ext cx="3123290" cy="1119087"/>
                <a:chOff x="6432354" y="1162313"/>
                <a:chExt cx="3123290" cy="1119087"/>
              </a:xfrm>
            </p:grpSpPr>
            <p:sp>
              <p:nvSpPr>
                <p:cNvPr id="64" name="Rounded Rectangle 102">
                  <a:extLst>
                    <a:ext uri="{FF2B5EF4-FFF2-40B4-BE49-F238E27FC236}">
                      <a16:creationId xmlns:a16="http://schemas.microsoft.com/office/drawing/2014/main" id="{8E13B3FA-4F19-F0D6-714E-E1664B7583AA}"/>
                    </a:ext>
                  </a:extLst>
                </p:cNvPr>
                <p:cNvSpPr/>
                <p:nvPr/>
              </p:nvSpPr>
              <p:spPr>
                <a:xfrm>
                  <a:off x="6432354" y="1397847"/>
                  <a:ext cx="2719177" cy="883553"/>
                </a:xfrm>
                <a:prstGeom prst="roundRect">
                  <a:avLst/>
                </a:prstGeom>
                <a:solidFill>
                  <a:srgbClr val="F0EFEB"/>
                </a:solidFill>
                <a:ln>
                  <a:solidFill>
                    <a:srgbClr val="A8A6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 rtl="1">
                    <a:lnSpc>
                      <a:spcPct val="150000"/>
                    </a:lnSpc>
                  </a:pPr>
                  <a:r>
                    <a:rPr lang="ar-KW" sz="1000" b="1" dirty="0">
                      <a:solidFill>
                        <a:schemeClr val="bg2"/>
                      </a:solidFill>
                      <a:latin typeface="AbdoMaster-SemiBold" panose="02000500030000020004" pitchFamily="50" charset="-78"/>
                      <a:cs typeface="AbdoMaster-SemiBold" panose="02000500030000020004" pitchFamily="50" charset="-78"/>
                    </a:rPr>
                    <a:t>فرص استثماريه تم توقيعها : ( 2 فرصة استثماريه ) </a:t>
                  </a:r>
                </a:p>
                <a:p>
                  <a:pPr algn="r" rtl="1"/>
                  <a:endParaRPr lang="ar-KW" sz="1100" dirty="0">
                    <a:solidFill>
                      <a:schemeClr val="bg2"/>
                    </a:solidFill>
                    <a:latin typeface="AbdoMaster-Normal" panose="02000500030000020004" pitchFamily="50" charset="-78"/>
                    <a:cs typeface="AbdoMaster-Normal" panose="02000500030000020004" pitchFamily="50" charset="-78"/>
                  </a:endParaRPr>
                </a:p>
              </p:txBody>
            </p:sp>
            <p:sp>
              <p:nvSpPr>
                <p:cNvPr id="65" name="Hexagon 64">
                  <a:extLst>
                    <a:ext uri="{FF2B5EF4-FFF2-40B4-BE49-F238E27FC236}">
                      <a16:creationId xmlns:a16="http://schemas.microsoft.com/office/drawing/2014/main" id="{F3BDCEF2-412D-0044-63AE-C2E92CAB2253}"/>
                    </a:ext>
                  </a:extLst>
                </p:cNvPr>
                <p:cNvSpPr/>
                <p:nvPr/>
              </p:nvSpPr>
              <p:spPr>
                <a:xfrm>
                  <a:off x="9151926" y="1162313"/>
                  <a:ext cx="403718" cy="518554"/>
                </a:xfrm>
                <a:prstGeom prst="hexagon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520"/>
                </a:p>
              </p:txBody>
            </p:sp>
          </p:grp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C8FDCAB-0B59-54F1-F18F-57E294B586A0}"/>
                  </a:ext>
                </a:extLst>
              </p:cNvPr>
              <p:cNvSpPr txBox="1"/>
              <p:nvPr/>
            </p:nvSpPr>
            <p:spPr>
              <a:xfrm>
                <a:off x="85731" y="1019892"/>
                <a:ext cx="2677607" cy="20065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:endParaRPr lang="ar-KW" sz="800" dirty="0">
                  <a:solidFill>
                    <a:schemeClr val="bg2"/>
                  </a:solidFill>
                  <a:latin typeface="AbdoMaster-Normal" panose="02000500030000020004" pitchFamily="50" charset="-78"/>
                  <a:cs typeface="AbdoMaster-Normal" panose="02000500030000020004" pitchFamily="50" charset="-78"/>
                </a:endParaRPr>
              </a:p>
            </p:txBody>
          </p:sp>
        </p:grpSp>
        <p:pic>
          <p:nvPicPr>
            <p:cNvPr id="61" name="Graphic 60" descr="Calligraphy Pen with solid fill">
              <a:extLst>
                <a:ext uri="{FF2B5EF4-FFF2-40B4-BE49-F238E27FC236}">
                  <a16:creationId xmlns:a16="http://schemas.microsoft.com/office/drawing/2014/main" id="{9039113F-1935-D023-9B88-E35E21D8F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2984062" y="688906"/>
              <a:ext cx="317190" cy="317190"/>
            </a:xfrm>
            <a:prstGeom prst="rect">
              <a:avLst/>
            </a:prstGeom>
          </p:spPr>
        </p:pic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DBE215A5-98DD-D6FA-7FF9-E24B2D285BA7}"/>
              </a:ext>
            </a:extLst>
          </p:cNvPr>
          <p:cNvSpPr txBox="1"/>
          <p:nvPr/>
        </p:nvSpPr>
        <p:spPr>
          <a:xfrm>
            <a:off x="278612" y="4068144"/>
            <a:ext cx="275442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KW" sz="800" dirty="0">
                <a:solidFill>
                  <a:schemeClr val="bg2"/>
                </a:solidFill>
                <a:latin typeface="AbdoMaster-Normal" panose="02000500030000020004" pitchFamily="50" charset="-78"/>
                <a:cs typeface="AbdoMaster-Normal" panose="02000500030000020004" pitchFamily="50" charset="-78"/>
              </a:rPr>
              <a:t>في مشروع خيطان الجنوبي</a:t>
            </a:r>
            <a:r>
              <a:rPr lang="en-GB" sz="800" dirty="0">
                <a:solidFill>
                  <a:schemeClr val="bg2"/>
                </a:solidFill>
                <a:latin typeface="AbdoMaster-Normal" panose="02000500030000020004" pitchFamily="50" charset="-78"/>
                <a:cs typeface="AbdoMaster-Normal" panose="02000500030000020004" pitchFamily="50" charset="-78"/>
              </a:rPr>
              <a:t> </a:t>
            </a:r>
            <a:r>
              <a:rPr lang="ar-KW" sz="800" dirty="0">
                <a:solidFill>
                  <a:schemeClr val="bg2"/>
                </a:solidFill>
                <a:latin typeface="AbdoMaster-Normal" panose="02000500030000020004" pitchFamily="50" charset="-78"/>
                <a:cs typeface="AbdoMaster-Normal" panose="02000500030000020004" pitchFamily="50" charset="-78"/>
              </a:rPr>
              <a:t> : مجمع تجاري  في القطعة (1)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KW" sz="800" dirty="0">
                <a:solidFill>
                  <a:schemeClr val="bg2"/>
                </a:solidFill>
                <a:latin typeface="AbdoMaster-Normal" panose="02000500030000020004" pitchFamily="50" charset="-78"/>
                <a:cs typeface="AbdoMaster-Normal" panose="02000500030000020004" pitchFamily="50" charset="-78"/>
              </a:rPr>
              <a:t>في مدينة </a:t>
            </a:r>
            <a:r>
              <a:rPr lang="ar-KW" sz="800" dirty="0" err="1">
                <a:solidFill>
                  <a:schemeClr val="bg2"/>
                </a:solidFill>
                <a:latin typeface="AbdoMaster-Normal" panose="02000500030000020004" pitchFamily="50" charset="-78"/>
                <a:cs typeface="AbdoMaster-Normal" panose="02000500030000020004" pitchFamily="50" charset="-78"/>
              </a:rPr>
              <a:t>المطلاع</a:t>
            </a:r>
            <a:r>
              <a:rPr lang="ar-KW" sz="800" dirty="0">
                <a:solidFill>
                  <a:schemeClr val="bg2"/>
                </a:solidFill>
                <a:latin typeface="AbdoMaster-Normal" panose="02000500030000020004" pitchFamily="50" charset="-78"/>
                <a:cs typeface="AbdoMaster-Normal" panose="02000500030000020004" pitchFamily="50" charset="-78"/>
              </a:rPr>
              <a:t>  : تطوير منطقة صناعية</a:t>
            </a:r>
          </a:p>
        </p:txBody>
      </p:sp>
    </p:spTree>
    <p:extLst>
      <p:ext uri="{BB962C8B-B14F-4D97-AF65-F5344CB8AC3E}">
        <p14:creationId xmlns:p14="http://schemas.microsoft.com/office/powerpoint/2010/main" val="38441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FFFFFF"/>
      </a:dk1>
      <a:lt1>
        <a:srgbClr val="FFFFFF"/>
      </a:lt1>
      <a:dk2>
        <a:srgbClr val="171717"/>
      </a:dk2>
      <a:lt2>
        <a:srgbClr val="171717"/>
      </a:lt2>
      <a:accent1>
        <a:srgbClr val="82424B"/>
      </a:accent1>
      <a:accent2>
        <a:srgbClr val="A8A690"/>
      </a:accent2>
      <a:accent3>
        <a:srgbClr val="CAC9BC"/>
      </a:accent3>
      <a:accent4>
        <a:srgbClr val="49657D"/>
      </a:accent4>
      <a:accent5>
        <a:srgbClr val="EDEDE6"/>
      </a:accent5>
      <a:accent6>
        <a:srgbClr val="82424B"/>
      </a:accent6>
      <a:hlink>
        <a:srgbClr val="3C5468"/>
      </a:hlink>
      <a:folHlink>
        <a:srgbClr val="49657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31480</TotalTime>
  <Words>519</Words>
  <Application>Microsoft Office PowerPoint</Application>
  <PresentationFormat>A4 Paper (210x297 mm)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AbdoMaster-Normal</vt:lpstr>
      <vt:lpstr>AbdoMaster-SemiBold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 AlMershed</dc:creator>
  <cp:lastModifiedBy>Alaa Haider</cp:lastModifiedBy>
  <cp:revision>504</cp:revision>
  <cp:lastPrinted>2024-01-02T06:23:16Z</cp:lastPrinted>
  <dcterms:created xsi:type="dcterms:W3CDTF">2021-08-16T06:08:06Z</dcterms:created>
  <dcterms:modified xsi:type="dcterms:W3CDTF">2024-01-07T08:57:49Z</dcterms:modified>
</cp:coreProperties>
</file>